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9" r:id="rId2"/>
    <p:sldId id="366" r:id="rId3"/>
    <p:sldId id="367" r:id="rId4"/>
    <p:sldId id="390" r:id="rId5"/>
    <p:sldId id="378" r:id="rId6"/>
    <p:sldId id="379" r:id="rId7"/>
    <p:sldId id="380" r:id="rId8"/>
    <p:sldId id="381" r:id="rId9"/>
    <p:sldId id="369" r:id="rId10"/>
    <p:sldId id="382" r:id="rId11"/>
    <p:sldId id="383" r:id="rId12"/>
    <p:sldId id="384" r:id="rId13"/>
    <p:sldId id="385" r:id="rId14"/>
    <p:sldId id="386" r:id="rId15"/>
    <p:sldId id="376" r:id="rId16"/>
    <p:sldId id="387" r:id="rId17"/>
    <p:sldId id="389" r:id="rId18"/>
    <p:sldId id="388" r:id="rId19"/>
    <p:sldId id="371" r:id="rId20"/>
    <p:sldId id="372" r:id="rId21"/>
    <p:sldId id="373" r:id="rId22"/>
    <p:sldId id="375" r:id="rId23"/>
  </p:sldIdLst>
  <p:sldSz cx="10080625" cy="5670550"/>
  <p:notesSz cx="7772400" cy="10058400"/>
  <p:defaultTextStyle>
    <a:defPPr>
      <a:defRPr lang="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6" autoAdjust="0"/>
    <p:restoredTop sz="65888" autoAdjust="0"/>
  </p:normalViewPr>
  <p:slideViewPr>
    <p:cSldViewPr snapToGrid="0">
      <p:cViewPr varScale="1">
        <p:scale>
          <a:sx n="77" d="100"/>
          <a:sy n="77" d="100"/>
        </p:scale>
        <p:origin x="1209" y="2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D9E3E-F5B8-9750-6477-BF7B8CB3D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A46577-764D-3DE7-6EAE-172B671D8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10583B-34B9-05F6-FC79-D4CD39E4DE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4C2251C-F645-9D01-8CD4-54AD099046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3299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08B15-1503-1713-B405-9FC60627E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C37A0AF-E265-CEAC-DD52-BA814CD90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4F32BF9-76F6-2185-11FA-1F9274D83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1B38A8-A783-164D-23F3-2519E832E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9053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F751B-4FEA-51A0-9329-D249AC94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9F1898-878B-2D94-AA1B-627BE4445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3DECA2-F629-F3D1-5399-005F77B3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AD4911-7BD1-DF18-65E7-8FDB6E5CF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356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9666B-1C94-54A5-27DB-0388AF77F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B676AE-0BF0-C361-36EE-0CA534847D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7E503F5-E77B-8429-F0A9-24A04C890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71BB3D3-E0D0-27AD-9F2E-E654BED8C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1464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C7A7F-D216-8D4E-4B4B-4FB28680B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8FAEED-C7DC-1924-8A55-64BF2CC9F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DE9D19-27B1-4F36-38D7-1C149888E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D8586EC-408A-10A4-4C5F-67431658F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1044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502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E1D55-15C5-C6DD-9E3F-D3F3C162C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0CD48DD-30DF-3F65-D1C6-240BAC0F7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E01514C-E0D5-76E7-FBE0-36B598AE8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F6E0AA0-7D95-020B-53F4-3B14DABCB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068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50A88-9CE0-1D1F-6B72-715946435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1E959CC-13D5-4552-8DFB-F28253E667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E8BFDD-CE6A-4063-7197-7D56C04A7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4BAFDB-66A9-0E25-0968-9C5EA00113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8392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49B01-E66A-1719-7CCE-1937879D5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21103D-A23F-E16D-23DC-32F80D116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D96E801-A4A9-A6E4-C9C0-B0330F03E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8A71C4-6F53-CD1E-43DC-CCF2DF4E5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8314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4552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0371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067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189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9499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D539C-13EC-49BF-38AE-AFA6E341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8E4721-9569-0F9A-2718-11AE10CE44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283BE-81AF-D2FB-1D6F-3B7215B85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F16772-D5A8-238F-3831-F5DA15B910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193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5E751-A67E-18E5-C02C-615C82A56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AA42E2-C88F-C4F3-43A9-8221AA664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AAC01B-F968-6FBA-8574-8C6BF4B49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273344-79A1-6657-A054-F2D7068170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097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19F91-B544-1CD0-9B88-D47EE7826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8F5562B-7444-91AB-571E-A5B3565B7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13742E8-6F76-22C7-E024-986C2B9A7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6AE010C-4EAF-4FA7-37E5-3F6DA66C5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5259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DCEA1-55AA-4E03-D8F9-01273307C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8ECDE0-4351-F0C2-FEC9-04B76E3B5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3ED6676-5829-0AEB-409C-8605E69BA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4F9F9C-9F6B-3EE3-3024-1869E08A0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795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393C-3DCC-60C9-5DBF-61377303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3C426F-BF78-9612-8DC6-1BC8A22C8D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2D5F18-1466-2DD7-C4C9-E57B28BF2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349BBC-0A6E-EB31-0747-DA26068E46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216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81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tr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Benim Formda Arkadaşım</a:t>
            </a:r>
            <a:endParaRPr xmlns:a="http://schemas.openxmlformats.org/drawingml/2006/main"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tr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466836" y="2047926"/>
            <a:ext cx="4403064" cy="186200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 xmlns:a="http://schemas.openxmlformats.org/drawingml/2006/main">
              <a:rPr lang="tr" dirty="0">
                <a:latin typeface="Coolvetica"/>
              </a:rPr>
              <a:t>Yönetimde </a:t>
            </a:r>
            <a:r xmlns:a="http://schemas.openxmlformats.org/drawingml/2006/main">
              <a:rPr lang="tr" dirty="0">
                <a:latin typeface="Coolvetica"/>
              </a:rPr>
              <a:t>Yeni </a:t>
            </a:r>
            <a:r xmlns:a="http://schemas.openxmlformats.org/drawingml/2006/main">
              <a:rPr lang="tr" dirty="0" err="1">
                <a:latin typeface="Coolvetica"/>
              </a:rPr>
              <a:t>Yaklaşımlar</a:t>
            </a:r>
            <a:r xmlns:a="http://schemas.openxmlformats.org/drawingml/2006/main">
              <a:rPr lang="tr" dirty="0" err="1">
                <a:latin typeface="Coolvetica"/>
              </a:rPr>
              <a:t>​</a:t>
            </a:r>
            <a:r xmlns:a="http://schemas.openxmlformats.org/drawingml/2006/main">
              <a:rPr lang="tr" dirty="0">
                <a:latin typeface="Coolvetica"/>
              </a:rPr>
              <a:t> </a:t>
            </a:r>
            <a:r xmlns:a="http://schemas.openxmlformats.org/drawingml/2006/main">
              <a:rPr lang="tr" dirty="0">
                <a:latin typeface="Coolvetica"/>
              </a:rPr>
              <a:t>Sporda </a:t>
            </a:r>
            <a:r xmlns:a="http://schemas.openxmlformats.org/drawingml/2006/main">
              <a:rPr lang="tr" dirty="0" err="1">
                <a:latin typeface="Coolvetica"/>
              </a:rPr>
              <a:t>ED'ler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Valerio Zaccaria, MD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Çocuk </a:t>
            </a:r>
            <a:r xmlns:a="http://schemas.openxmlformats.org/drawingml/2006/main">
              <a:rPr lang="tr" sz="1800" dirty="0" err="1">
                <a:latin typeface="Coolvetica"/>
              </a:rPr>
              <a:t>Psikiyatristi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Klinik </a:t>
            </a:r>
            <a:r xmlns:a="http://schemas.openxmlformats.org/drawingml/2006/main">
              <a:rPr lang="tr" sz="1800" dirty="0" err="1">
                <a:latin typeface="Coolvetica"/>
              </a:rPr>
              <a:t>Deneysel </a:t>
            </a:r>
            <a:r xmlns:a="http://schemas.openxmlformats.org/drawingml/2006/main">
              <a:rPr lang="tr" sz="1800" dirty="0" err="1">
                <a:latin typeface="Coolvetica"/>
              </a:rPr>
              <a:t>Doktora </a:t>
            </a:r>
            <a:r xmlns:a="http://schemas.openxmlformats.org/drawingml/2006/main">
              <a:rPr lang="tr" sz="1800" dirty="0">
                <a:latin typeface="Coolvetica"/>
              </a:rPr>
              <a:t>Öğrencisi</a:t>
            </a:r>
            <a:r xmlns:a="http://schemas.openxmlformats.org/drawingml/2006/main">
              <a:rPr lang="tr" sz="1800" dirty="0" err="1">
                <a:latin typeface="Coolvetica"/>
              </a:rPr>
              <a:t>​</a:t>
            </a:r>
            <a:r xmlns:a="http://schemas.openxmlformats.org/drawingml/2006/main">
              <a:rPr lang="tr" sz="1800" dirty="0">
                <a:latin typeface="Coolvetica"/>
              </a:rPr>
              <a:t> </a:t>
            </a:r>
            <a:r xmlns:a="http://schemas.openxmlformats.org/drawingml/2006/main">
              <a:rPr lang="tr" sz="1800" dirty="0" err="1">
                <a:latin typeface="Coolvetica"/>
              </a:rPr>
              <a:t>Nörobilim </a:t>
            </a:r>
            <a:r xmlns:a="http://schemas.openxmlformats.org/drawingml/2006/main">
              <a:rPr lang="tr" sz="1800" dirty="0">
                <a:latin typeface="Coolvetica"/>
              </a:rPr>
              <a:t>ve </a:t>
            </a:r>
            <a:r xmlns:a="http://schemas.openxmlformats.org/drawingml/2006/main">
              <a:rPr lang="tr" sz="1800" dirty="0" err="1">
                <a:latin typeface="Coolvetica"/>
              </a:rPr>
              <a:t>Psikiyatri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 err="1">
                <a:latin typeface="Coolvetica"/>
              </a:rPr>
              <a:t>Sinirbilimi </a:t>
            </a:r>
            <a:endParaRPr xmlns:a="http://schemas.openxmlformats.org/drawingml/2006/main" lang="it-IT" sz="1800" dirty="0">
              <a:latin typeface="Coolvetica"/>
            </a:endParaRPr>
            <a:r xmlns:a="http://schemas.openxmlformats.org/drawingml/2006/main">
              <a:rPr lang="tr" sz="1800" dirty="0">
                <a:latin typeface="Coolvetica"/>
              </a:rPr>
              <a:t>Bölümü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tr" sz="1800" dirty="0">
                <a:latin typeface="Coolvetica"/>
              </a:rPr>
              <a:t>Roma Sapienza Üniversitesi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62FB-286A-4C9E-F779-4ED6E1976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DCCC58C-158E-C004-2437-F3D9559A8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FC9E8E0-86AF-72EB-E343-73C8C3669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 err="1">
                <a:latin typeface="Coolvetica"/>
              </a:rPr>
              <a:t>Neden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Egzersiz yapmak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Artık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>
                <a:latin typeface="Coolvetica"/>
              </a:rPr>
              <a:t>Yasak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 err="1">
                <a:latin typeface="Coolvetica"/>
              </a:rPr>
              <a:t>Değil</a:t>
            </a:r>
            <a:r xmlns:a="http://schemas.openxmlformats.org/drawingml/2006/main">
              <a:rPr lang="tr" sz="4000" dirty="0" err="1">
                <a:latin typeface="Coolvetica"/>
              </a:rPr>
              <a:t>​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09CA98F8-C870-6A1F-CFD7-7AFBCF2F6E8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BD749F4-BD00-E8C5-C5B8-190E55385F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DFB2F2D-0DBA-1BB3-7567-4844E5E27F0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F06DBAD-5CD7-4A3A-3A40-1DADC21C055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1407DC-412F-2751-F763-1AD24A198958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 err="1">
                <a:latin typeface="Coolvetica"/>
              </a:rPr>
              <a:t>Fiziksel </a:t>
            </a:r>
            <a:r xmlns:a="http://schemas.openxmlformats.org/drawingml/2006/main">
              <a:rPr lang="tr" sz="2400" b="1" dirty="0">
                <a:latin typeface="Coolvetica"/>
              </a:rPr>
              <a:t>faydalar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>
                <a:latin typeface="Coolvetica"/>
              </a:rPr>
              <a:t>İyileşme </a:t>
            </a:r>
            <a:r xmlns:a="http://schemas.openxmlformats.org/drawingml/2006/main">
              <a:rPr lang="tr" sz="2400" dirty="0" err="1">
                <a:latin typeface="Coolvetica"/>
              </a:rPr>
              <a:t>sırasında </a:t>
            </a:r>
            <a:r xmlns:a="http://schemas.openxmlformats.org/drawingml/2006/main">
              <a:rPr lang="tr" sz="2400" dirty="0">
                <a:latin typeface="Coolvetica"/>
              </a:rPr>
              <a:t>CV kondisyonunu, kas kütlesini ve kemik sağlığını </a:t>
            </a:r>
            <a:r xmlns:a="http://schemas.openxmlformats.org/drawingml/2006/main">
              <a:rPr lang="tr" sz="2400" dirty="0" err="1">
                <a:latin typeface="Coolvetica"/>
              </a:rPr>
              <a:t>korur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 err="1">
                <a:latin typeface="Coolvetica"/>
              </a:rPr>
              <a:t>Önler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şartlandırmanın kaldırılması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uzun </a:t>
            </a:r>
            <a:r xmlns:a="http://schemas.openxmlformats.org/drawingml/2006/main">
              <a:rPr lang="tr" sz="2400" dirty="0">
                <a:latin typeface="Coolvetica"/>
              </a:rPr>
              <a:t>süreli </a:t>
            </a:r>
            <a:r xmlns:a="http://schemas.openxmlformats.org/drawingml/2006/main">
              <a:rPr lang="tr" sz="2400" dirty="0" err="1">
                <a:latin typeface="Coolvetica"/>
              </a:rPr>
              <a:t>kullanımla </a:t>
            </a:r>
            <a:r xmlns:a="http://schemas.openxmlformats.org/drawingml/2006/main">
              <a:rPr lang="tr" sz="2400" dirty="0">
                <a:latin typeface="Coolvetica"/>
              </a:rPr>
              <a:t>ortaya </a:t>
            </a:r>
            <a:r xmlns:a="http://schemas.openxmlformats.org/drawingml/2006/main">
              <a:rPr lang="tr" sz="2400" dirty="0" err="1">
                <a:latin typeface="Coolvetica"/>
              </a:rPr>
              <a:t>çıkabilecek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hareketsizlik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>
                <a:latin typeface="Coolvetica"/>
              </a:rPr>
              <a:t>Enerji dengesini ve </a:t>
            </a:r>
            <a:r xmlns:a="http://schemas.openxmlformats.org/drawingml/2006/main">
              <a:rPr lang="tr" sz="2400" dirty="0" err="1">
                <a:latin typeface="Coolvetica"/>
              </a:rPr>
              <a:t>metabolizmayı destekler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düzenleme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Ne zaman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alım </a:t>
            </a:r>
            <a:r xmlns:a="http://schemas.openxmlformats.org/drawingml/2006/main">
              <a:rPr lang="tr" sz="2400" dirty="0">
                <a:latin typeface="Coolvetica"/>
              </a:rPr>
              <a:t>ve aktivite </a:t>
            </a:r>
            <a:r xmlns:a="http://schemas.openxmlformats.org/drawingml/2006/main">
              <a:rPr lang="tr" sz="2400" dirty="0" err="1">
                <a:latin typeface="Coolvetica"/>
              </a:rPr>
              <a:t>yönetilir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uygun şekilde</a:t>
            </a:r>
            <a:endParaRPr xmlns:a="http://schemas.openxmlformats.org/drawingml/2006/main"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399447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6F44D-5576-9527-A72B-DBE44C522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66C36FF-4C93-F091-BE05-2D4641E49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43100D7-2AF1-96BC-0D56-DC80F42F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 err="1">
                <a:latin typeface="Coolvetica"/>
              </a:rPr>
              <a:t>Neden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Egzersiz yapmak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Artık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>
                <a:latin typeface="Coolvetica"/>
              </a:rPr>
              <a:t>Yasak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 err="1">
                <a:latin typeface="Coolvetica"/>
              </a:rPr>
              <a:t>Değil</a:t>
            </a:r>
            <a:r xmlns:a="http://schemas.openxmlformats.org/drawingml/2006/main">
              <a:rPr lang="tr" sz="4000" dirty="0" err="1">
                <a:latin typeface="Coolvetica"/>
              </a:rPr>
              <a:t>​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87558EDA-13B1-2C89-4220-090B1E407B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A589733D-00E7-9A23-1499-71A5963BB28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81BD36C-BDBC-6B21-0CA0-D256718F64F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46CDF37F-7D05-DDA9-BD4C-AE87F6F8516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96B2742-1AE3-5DE1-A1CD-9008F92A41CC}"/>
              </a:ext>
            </a:extLst>
          </p:cNvPr>
          <p:cNvSpPr txBox="1"/>
          <p:nvPr/>
        </p:nvSpPr>
        <p:spPr>
          <a:xfrm>
            <a:off x="504000" y="1127115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 err="1">
                <a:latin typeface="Coolvetica"/>
              </a:rPr>
              <a:t>Psikolojik </a:t>
            </a:r>
            <a:r xmlns:a="http://schemas.openxmlformats.org/drawingml/2006/main">
              <a:rPr lang="tr" sz="2400" b="1" dirty="0">
                <a:latin typeface="Coolvetica"/>
              </a:rPr>
              <a:t>faydaları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 err="1">
                <a:latin typeface="Coolvetica"/>
              </a:rPr>
              <a:t>Kontrollü </a:t>
            </a:r>
            <a:r xmlns:a="http://schemas.openxmlformats.org/drawingml/2006/main">
              <a:rPr lang="tr" sz="2400" dirty="0">
                <a:latin typeface="Coolvetica"/>
              </a:rPr>
              <a:t>bir </a:t>
            </a:r>
            <a:r xmlns:a="http://schemas.openxmlformats.org/drawingml/2006/main">
              <a:rPr lang="tr" sz="2400" dirty="0">
                <a:latin typeface="Coolvetica"/>
              </a:rPr>
              <a:t>ortamda </a:t>
            </a:r>
            <a:r xmlns:a="http://schemas.openxmlformats.org/drawingml/2006/main">
              <a:rPr lang="tr" sz="2400" dirty="0" err="1">
                <a:latin typeface="Coolvetica"/>
              </a:rPr>
              <a:t>egzersiz yapmak ruh </a:t>
            </a:r>
            <a:r xmlns:a="http://schemas.openxmlformats.org/drawingml/2006/main">
              <a:rPr lang="tr" sz="2400" dirty="0" err="1">
                <a:latin typeface="Coolvetica"/>
              </a:rPr>
              <a:t>halini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kaygıyı </a:t>
            </a:r>
            <a:r xmlns:a="http://schemas.openxmlformats.org/drawingml/2006/main">
              <a:rPr lang="tr" sz="2400" dirty="0">
                <a:latin typeface="Coolvetica"/>
              </a:rPr>
              <a:t>ve öz </a:t>
            </a:r>
            <a:r xmlns:a="http://schemas.openxmlformats.org/drawingml/2006/main">
              <a:rPr lang="tr" sz="2400" dirty="0" err="1">
                <a:latin typeface="Coolvetica"/>
              </a:rPr>
              <a:t>saygıyı </a:t>
            </a:r>
            <a:r xmlns:a="http://schemas.openxmlformats.org/drawingml/2006/main">
              <a:rPr lang="tr" sz="2400" dirty="0">
                <a:latin typeface="Coolvetica"/>
              </a:rPr>
              <a:t>iyileştirebilir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 err="1">
                <a:latin typeface="Coolvetica"/>
              </a:rPr>
              <a:t>Sağlıklı </a:t>
            </a:r>
            <a:r xmlns:a="http://schemas.openxmlformats.org/drawingml/2006/main">
              <a:rPr lang="tr" sz="2400" dirty="0">
                <a:latin typeface="Coolvetica"/>
              </a:rPr>
              <a:t>bir yaşamı destekler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vücutla </a:t>
            </a:r>
            <a:r xmlns:a="http://schemas.openxmlformats.org/drawingml/2006/main">
              <a:rPr lang="tr" sz="2400" dirty="0" err="1">
                <a:latin typeface="Coolvetica"/>
              </a:rPr>
              <a:t>ilişki ve </a:t>
            </a:r>
            <a:r xmlns:a="http://schemas.openxmlformats.org/drawingml/2006/main">
              <a:rPr lang="tr" sz="2400" dirty="0" err="1">
                <a:latin typeface="Coolvetica"/>
              </a:rPr>
              <a:t>azaltır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suçluluk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hareketle </a:t>
            </a:r>
            <a:r xmlns:a="http://schemas.openxmlformats.org/drawingml/2006/main">
              <a:rPr lang="tr" sz="2400" dirty="0" err="1">
                <a:latin typeface="Coolvetica"/>
              </a:rPr>
              <a:t>ilişkili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 err="1">
                <a:latin typeface="Coolvetica"/>
              </a:rPr>
              <a:t>Yapılandırılmış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egzersiz </a:t>
            </a:r>
            <a:r xmlns:a="http://schemas.openxmlformats.org/drawingml/2006/main">
              <a:rPr lang="tr" sz="2400" dirty="0">
                <a:latin typeface="Coolvetica"/>
              </a:rPr>
              <a:t>geliştirebilir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tedaviye </a:t>
            </a:r>
            <a:r xmlns:a="http://schemas.openxmlformats.org/drawingml/2006/main">
              <a:rPr lang="tr" sz="2400" dirty="0" err="1">
                <a:latin typeface="Coolvetica"/>
              </a:rPr>
              <a:t>motivasyon </a:t>
            </a:r>
            <a:r xmlns:a="http://schemas.openxmlformats.org/drawingml/2006/main">
              <a:rPr lang="tr" sz="2400" dirty="0">
                <a:latin typeface="Coolvetica"/>
              </a:rPr>
              <a:t>ve </a:t>
            </a:r>
            <a:r xmlns:a="http://schemas.openxmlformats.org/drawingml/2006/main">
              <a:rPr lang="tr" sz="2400" dirty="0" err="1">
                <a:latin typeface="Coolvetica"/>
              </a:rPr>
              <a:t>uyum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entegre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terapiye</a:t>
            </a:r>
            <a:r xmlns:a="http://schemas.openxmlformats.org/drawingml/2006/main">
              <a:rPr lang="tr" sz="2400" dirty="0">
                <a:latin typeface="Coolvetica"/>
              </a:rPr>
              <a:t>​</a:t>
            </a: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9295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1D4DC-9CFF-5E98-A0A3-E1C2EF8A1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5044B2B-2038-DB2A-CB80-A54785217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645ACC4-56B7-0C6D-A664-483F81FE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 err="1">
                <a:latin typeface="Coolvetica"/>
              </a:rPr>
              <a:t>Neden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Egzersiz yapmak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Artık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>
                <a:latin typeface="Coolvetica"/>
              </a:rPr>
              <a:t>Yasak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 err="1">
                <a:latin typeface="Coolvetica"/>
              </a:rPr>
              <a:t>Değil</a:t>
            </a:r>
            <a:r xmlns:a="http://schemas.openxmlformats.org/drawingml/2006/main">
              <a:rPr lang="tr" sz="4000" dirty="0" err="1">
                <a:latin typeface="Coolvetica"/>
              </a:rPr>
              <a:t>​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40F74E7-0EED-D8A3-1392-0CAC26748C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F89C14B-D491-1FDB-A2D5-4E5C47EBAF7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D6F867-4512-F642-5B19-7D7C20BFDF8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796CA25-53E0-7B5F-16BD-3785C75747B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8F9E4E8-2BD8-0579-F5C2-784AB780EE17}"/>
              </a:ext>
            </a:extLst>
          </p:cNvPr>
          <p:cNvSpPr txBox="1"/>
          <p:nvPr/>
        </p:nvSpPr>
        <p:spPr>
          <a:xfrm>
            <a:off x="504000" y="1127115"/>
            <a:ext cx="87554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 err="1">
                <a:latin typeface="Coolvetica"/>
              </a:rPr>
              <a:t>Kaçınmak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kasıtsız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zarar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>
                <a:latin typeface="Coolvetica"/>
              </a:rPr>
              <a:t>Tam </a:t>
            </a:r>
            <a:r xmlns:a="http://schemas.openxmlformats.org/drawingml/2006/main">
              <a:rPr lang="tr" sz="2400" dirty="0" err="1">
                <a:latin typeface="Coolvetica"/>
              </a:rPr>
              <a:t>yasaklama </a:t>
            </a:r>
            <a:r xmlns:a="http://schemas.openxmlformats.org/drawingml/2006/main">
              <a:rPr lang="tr" sz="2400" dirty="0" err="1">
                <a:latin typeface="Coolvetica"/>
              </a:rPr>
              <a:t>, artan tüketime </a:t>
            </a:r>
            <a:r xmlns:a="http://schemas.openxmlformats.org/drawingml/2006/main">
              <a:rPr lang="tr" sz="2400" dirty="0">
                <a:latin typeface="Coolvetica"/>
              </a:rPr>
              <a:t>yol açabilir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takıntı </a:t>
            </a:r>
            <a:r xmlns:a="http://schemas.openxmlformats.org/drawingml/2006/main">
              <a:rPr lang="tr" sz="2400" dirty="0">
                <a:latin typeface="Coolvetica"/>
              </a:rPr>
              <a:t>veya gizli </a:t>
            </a:r>
            <a:r xmlns:a="http://schemas.openxmlformats.org/drawingml/2006/main">
              <a:rPr lang="tr" sz="2400" dirty="0" err="1">
                <a:latin typeface="Coolvetica"/>
              </a:rPr>
              <a:t>egzersiz </a:t>
            </a:r>
            <a:r xmlns:a="http://schemas.openxmlformats.org/drawingml/2006/main">
              <a:rPr lang="tr" sz="2400" dirty="0">
                <a:latin typeface="Coolvetica"/>
              </a:rPr>
              <a:t>(' </a:t>
            </a:r>
            <a:r xmlns:a="http://schemas.openxmlformats.org/drawingml/2006/main">
              <a:rPr lang="tr" sz="2400" dirty="0" err="1">
                <a:latin typeface="Coolvetica"/>
              </a:rPr>
              <a:t>egzersiz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hastalarda </a:t>
            </a:r>
            <a:r xmlns:a="http://schemas.openxmlformats.org/drawingml/2006/main">
              <a:rPr lang="tr" sz="2400" dirty="0" err="1">
                <a:latin typeface="Coolvetica"/>
              </a:rPr>
              <a:t>saklanma </a:t>
            </a:r>
            <a:r xmlns:a="http://schemas.openxmlformats.org/drawingml/2006/main">
              <a:rPr lang="tr" sz="2400" dirty="0">
                <a:latin typeface="Coolvetica"/>
              </a:rPr>
              <a:t>' </a:t>
            </a:r>
            <a:r xmlns:a="http://schemas.openxmlformats.org/drawingml/2006/main">
              <a:rPr lang="tr" sz="2400" dirty="0">
                <a:latin typeface="Coolvetica"/>
              </a:rPr>
              <a:t>)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dır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ters etki yaratan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tr" sz="2400" dirty="0" err="1">
                <a:latin typeface="Coolvetica"/>
              </a:rPr>
              <a:t>Kısıtlama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yoksunluk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ceza </a:t>
            </a:r>
            <a:r xmlns:a="http://schemas.openxmlformats.org/drawingml/2006/main">
              <a:rPr lang="tr" sz="2400" dirty="0">
                <a:latin typeface="Coolvetica"/>
              </a:rPr>
              <a:t>duygularını </a:t>
            </a:r>
            <a:r xmlns:a="http://schemas.openxmlformats.org/drawingml/2006/main">
              <a:rPr lang="tr" sz="2400" dirty="0" err="1">
                <a:latin typeface="Coolvetica"/>
              </a:rPr>
              <a:t>tetikleyebilir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kötüleşebilir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kaygı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depresyon </a:t>
            </a:r>
            <a:r xmlns:a="http://schemas.openxmlformats.org/drawingml/2006/main">
              <a:rPr lang="tr" sz="2400" dirty="0">
                <a:latin typeface="Coolvetica"/>
              </a:rPr>
              <a:t>veya yeme bozukluğu </a:t>
            </a:r>
            <a:r xmlns:a="http://schemas.openxmlformats.org/drawingml/2006/main">
              <a:rPr lang="tr" sz="2400" dirty="0" err="1">
                <a:latin typeface="Coolvetica"/>
              </a:rPr>
              <a:t>davranışları</a:t>
            </a:r>
            <a:endParaRPr xmlns:a="http://schemas.openxmlformats.org/drawingml/2006/main"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4005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23082-41A9-3D91-E2BE-8C02D571B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2AC1DB1-B944-72C4-E43E-1B4BC624D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2BE7B3A-7F53-F9FF-9A1C-D2DB33A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 err="1">
                <a:latin typeface="Coolvetica"/>
              </a:rPr>
              <a:t>Egzersiz </a:t>
            </a:r>
            <a:r xmlns:a="http://schemas.openxmlformats.org/drawingml/2006/main">
              <a:rPr lang="tr" sz="4000" dirty="0">
                <a:latin typeface="Coolvetica"/>
              </a:rPr>
              <a:t>Nasıl Yapılır?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mı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Şimdi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Yönetilen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C06EB7E-8DE7-9D30-8AF6-32BCEA9C57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CEF478F-ABAE-81DF-D569-B7AD80AAB73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1370C29-3843-C8C3-45B6-FAF7211EF3C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D397E9D-D5A4-4BB6-1CD3-541938B8559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54C1B6A-180D-72EA-95DA-FA9A733E77EB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 err="1">
                <a:latin typeface="Coolvetica"/>
              </a:rPr>
              <a:t>Bireyselleştirilmiş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reçete </a:t>
            </a:r>
            <a:r xmlns:a="http://schemas.openxmlformats.org/drawingml/2006/main">
              <a:rPr lang="tr" sz="2400" dirty="0">
                <a:latin typeface="Coolvetica"/>
              </a:rPr>
              <a:t>: sıklık, </a:t>
            </a:r>
            <a:r xmlns:a="http://schemas.openxmlformats.org/drawingml/2006/main">
              <a:rPr lang="tr" sz="2400" dirty="0" err="1">
                <a:latin typeface="Coolvetica"/>
              </a:rPr>
              <a:t>yoğunluk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tür </a:t>
            </a:r>
            <a:r xmlns:a="http://schemas.openxmlformats.org/drawingml/2006/main">
              <a:rPr lang="tr" sz="2400" dirty="0">
                <a:latin typeface="Coolvetica"/>
              </a:rPr>
              <a:t>ve süre </a:t>
            </a:r>
            <a:r xmlns:a="http://schemas.openxmlformats.org/drawingml/2006/main">
              <a:rPr lang="tr" sz="2400" dirty="0" err="1">
                <a:latin typeface="Coolvetica"/>
              </a:rPr>
              <a:t>kişiye özeldir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hastanın </a:t>
            </a:r>
            <a:r xmlns:a="http://schemas.openxmlformats.org/drawingml/2006/main">
              <a:rPr lang="tr" sz="2400" dirty="0" err="1">
                <a:latin typeface="Coolvetica"/>
              </a:rPr>
              <a:t>durumuna </a:t>
            </a:r>
            <a:r xmlns:a="http://schemas.openxmlformats.org/drawingml/2006/main">
              <a:rPr lang="tr" sz="2400" dirty="0" err="1">
                <a:latin typeface="Coolvetica"/>
              </a:rPr>
              <a:t>göre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tıbbi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istikrar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beslenme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alımı </a:t>
            </a:r>
            <a:r xmlns:a="http://schemas.openxmlformats.org/drawingml/2006/main">
              <a:rPr lang="tr" sz="2400" dirty="0">
                <a:latin typeface="Coolvetica"/>
              </a:rPr>
              <a:t>ve </a:t>
            </a:r>
            <a:r xmlns:a="http://schemas.openxmlformats.org/drawingml/2006/main">
              <a:rPr lang="tr" sz="2400" dirty="0" err="1">
                <a:latin typeface="Coolvetica"/>
              </a:rPr>
              <a:t>psikolojik </a:t>
            </a:r>
            <a:r xmlns:a="http://schemas.openxmlformats.org/drawingml/2006/main">
              <a:rPr lang="tr" sz="2400" dirty="0">
                <a:latin typeface="Coolvetica"/>
              </a:rPr>
              <a:t>durum</a:t>
            </a: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Coolvetica"/>
              </a:rPr>
              <a:t>Yakın </a:t>
            </a:r>
            <a:r xmlns:a="http://schemas.openxmlformats.org/drawingml/2006/main">
              <a:rPr lang="tr" sz="2400" b="1" dirty="0" err="1">
                <a:latin typeface="Coolvetica"/>
              </a:rPr>
              <a:t>gözetim </a:t>
            </a:r>
            <a:r xmlns:a="http://schemas.openxmlformats.org/drawingml/2006/main">
              <a:rPr lang="tr" sz="2400" dirty="0">
                <a:latin typeface="Coolvetica"/>
              </a:rPr>
              <a:t>: Antrenörler, </a:t>
            </a:r>
            <a:r xmlns:a="http://schemas.openxmlformats.org/drawingml/2006/main">
              <a:rPr lang="tr" sz="2400" dirty="0" err="1">
                <a:latin typeface="Coolvetica"/>
              </a:rPr>
              <a:t>terapistler </a:t>
            </a:r>
            <a:r xmlns:a="http://schemas.openxmlformats.org/drawingml/2006/main">
              <a:rPr lang="tr" sz="2400" dirty="0">
                <a:latin typeface="Coolvetica"/>
              </a:rPr>
              <a:t>ve </a:t>
            </a:r>
            <a:r xmlns:a="http://schemas.openxmlformats.org/drawingml/2006/main">
              <a:rPr lang="tr" sz="2400" dirty="0" err="1">
                <a:latin typeface="Coolvetica"/>
              </a:rPr>
              <a:t>tıbbi personel </a:t>
            </a:r>
            <a:r xmlns:a="http://schemas.openxmlformats.org/drawingml/2006/main">
              <a:rPr lang="tr" sz="2400" dirty="0" err="1">
                <a:latin typeface="Coolvetica"/>
              </a:rPr>
              <a:t>aşırı antrenman </a:t>
            </a:r>
            <a:r xmlns:a="http://schemas.openxmlformats.org/drawingml/2006/main">
              <a:rPr lang="tr" sz="2400" dirty="0">
                <a:latin typeface="Coolvetica"/>
              </a:rPr>
              <a:t>, yorgunluk veya kompulsif </a:t>
            </a:r>
            <a:r xmlns:a="http://schemas.openxmlformats.org/drawingml/2006/main">
              <a:rPr lang="tr" sz="2400" dirty="0" err="1">
                <a:latin typeface="Coolvetica"/>
              </a:rPr>
              <a:t>egzersiz </a:t>
            </a:r>
            <a:r xmlns:a="http://schemas.openxmlformats.org/drawingml/2006/main">
              <a:rPr lang="tr" sz="2400" dirty="0" err="1">
                <a:latin typeface="Coolvetica"/>
              </a:rPr>
              <a:t>belirtilerini </a:t>
            </a:r>
            <a:r xmlns:a="http://schemas.openxmlformats.org/drawingml/2006/main">
              <a:rPr lang="tr" sz="2400" dirty="0">
                <a:latin typeface="Coolvetica"/>
              </a:rPr>
              <a:t>izler </a:t>
            </a:r>
            <a:r xmlns:a="http://schemas.openxmlformats.org/drawingml/2006/main">
              <a:rPr lang="tr" sz="2400" dirty="0">
                <a:latin typeface="Coolvetica"/>
              </a:rPr>
              <a:t>.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davranışlar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Coolvetica"/>
              </a:rPr>
              <a:t>Tedaviyle bütünleşme </a:t>
            </a:r>
            <a:r xmlns:a="http://schemas.openxmlformats.org/drawingml/2006/main">
              <a:rPr lang="tr" sz="2400" dirty="0">
                <a:latin typeface="Coolvetica"/>
              </a:rPr>
              <a:t>: </a:t>
            </a:r>
            <a:r xmlns:a="http://schemas.openxmlformats.org/drawingml/2006/main">
              <a:rPr lang="tr" sz="2400" dirty="0" err="1">
                <a:latin typeface="Coolvetica"/>
              </a:rPr>
              <a:t>egzersiz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dır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beslenmeyle </a:t>
            </a:r>
            <a:r xmlns:a="http://schemas.openxmlformats.org/drawingml/2006/main">
              <a:rPr lang="tr" sz="2400" dirty="0" err="1">
                <a:latin typeface="Coolvetica"/>
              </a:rPr>
              <a:t>birleştiğinde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rehabilitasyon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psikoterapi </a:t>
            </a:r>
            <a:r xmlns:a="http://schemas.openxmlformats.org/drawingml/2006/main">
              <a:rPr lang="tr" sz="2400" dirty="0">
                <a:latin typeface="Coolvetica"/>
              </a:rPr>
              <a:t>ve </a:t>
            </a:r>
            <a:r xmlns:a="http://schemas.openxmlformats.org/drawingml/2006/main">
              <a:rPr lang="tr" sz="2400" dirty="0" err="1">
                <a:latin typeface="Coolvetica"/>
              </a:rPr>
              <a:t>tıbbi </a:t>
            </a:r>
            <a:r xmlns:a="http://schemas.openxmlformats.org/drawingml/2006/main">
              <a:rPr lang="tr" sz="2400" dirty="0">
                <a:latin typeface="Coolvetica"/>
              </a:rPr>
              <a:t>izleme</a:t>
            </a:r>
          </a:p>
        </p:txBody>
      </p:sp>
    </p:spTree>
    <p:extLst>
      <p:ext uri="{BB962C8B-B14F-4D97-AF65-F5344CB8AC3E}">
        <p14:creationId xmlns:p14="http://schemas.microsoft.com/office/powerpoint/2010/main" val="2358836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D8C71-907B-894A-B5A1-F3978D523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101EAAE1-2D97-CE17-00BE-8E7FF2D7439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2F47EA8-332F-C58D-AA9C-EEC383C8ED0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1EB29E9A-7997-6EE6-8658-CD16A553E6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5E1CDF75-834D-592A-4343-384D91C3D77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A0477D0-2977-2138-D545-C369F9D83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78477"/>
              </p:ext>
            </p:extLst>
          </p:nvPr>
        </p:nvGraphicFramePr>
        <p:xfrm>
          <a:off x="425229" y="321171"/>
          <a:ext cx="9229542" cy="4208993"/>
        </p:xfrm>
        <a:graphic>
          <a:graphicData uri="http://schemas.openxmlformats.org/drawingml/2006/table">
            <a:tbl>
              <a:tblPr/>
              <a:tblGrid>
                <a:gridCol w="2094303">
                  <a:extLst>
                    <a:ext uri="{9D8B030D-6E8A-4147-A177-3AD203B41FA5}">
                      <a16:colId xmlns:a16="http://schemas.microsoft.com/office/drawing/2014/main" val="3107313413"/>
                    </a:ext>
                  </a:extLst>
                </a:gridCol>
                <a:gridCol w="3567620">
                  <a:extLst>
                    <a:ext uri="{9D8B030D-6E8A-4147-A177-3AD203B41FA5}">
                      <a16:colId xmlns:a16="http://schemas.microsoft.com/office/drawing/2014/main" val="1969288644"/>
                    </a:ext>
                  </a:extLst>
                </a:gridCol>
                <a:gridCol w="3567619">
                  <a:extLst>
                    <a:ext uri="{9D8B030D-6E8A-4147-A177-3AD203B41FA5}">
                      <a16:colId xmlns:a16="http://schemas.microsoft.com/office/drawing/2014/main" val="3281381126"/>
                    </a:ext>
                  </a:extLst>
                </a:gridCol>
              </a:tblGrid>
              <a:tr h="537986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Kategori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Güvenli / </a:t>
                      </a: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Önerilen </a:t>
                      </a: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Uygulamalar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Riskli </a:t>
                      </a: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/ </a:t>
                      </a: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Kaçınılması Gerekenler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885241"/>
                  </a:ext>
                </a:extLst>
              </a:tr>
              <a:tr h="503577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Sıklık ve Süre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Kısa, orta süreli seanslar (örneğin 20-40 dk), tıbbi duruma bağlı olarak haftada 3-5 kez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>
                          <a:latin typeface="Coolvetica"/>
                        </a:rPr>
                        <a:t>Aşırı günlük antrenman, dinlenmeden yapılan birden fazla seans, uzun süreli yüksek yoğunluklu antrenmanlar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026455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Yoğunluk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Düşük ila orta yoğunluk; kalp atış hızı ve yorgunluk izlenir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>
                          <a:latin typeface="Coolvetica"/>
                        </a:rPr>
                        <a:t>Sınırları zorlayan yüksek yoğunluklu dayanıklılık veya güç seansları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795221"/>
                  </a:ext>
                </a:extLst>
              </a:tr>
              <a:tr h="524871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Egzersiz 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Türü</a:t>
                      </a: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​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Rekabet içermeyen, keyifli aktiviteler (yoga, yüzme, yürüyüş, hafif direnç antrenmanı)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>
                          <a:latin typeface="Coolvetica"/>
                        </a:rPr>
                        <a:t>Yüksek basınçlı rekabet, performans odaklı veya ağırlık odaklı egzersizler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476603"/>
                  </a:ext>
                </a:extLst>
              </a:tr>
              <a:tr h="509907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İzleme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Tıbbi, beslenme ve psikolojik personel tarafından denetlenir; sporcudan gelen geri bildirimleri entegre edin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Gözetimsiz veya gizli egzersiz; "zorlayıcı" veya ritüelleştirilmiş rutinler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67651"/>
                  </a:ext>
                </a:extLst>
              </a:tr>
              <a:tr h="585714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Amaç </a:t>
                      </a: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/ Odak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Sağlık, işlevsel iyileşme, ruh hali desteği, sosyal katılım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Kilo kaybı, kalori yakma, telafi edici davranış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759109"/>
                  </a:ext>
                </a:extLst>
              </a:tr>
              <a:tr h="625358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İlerleme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Beslenme durumu ve fiziksel güç iyileştikçe kademeli artış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Tıbbi izin olmadan yoğunluk, süre veya sıklıkta ani artışlar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646478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400" b="1" dirty="0">
                          <a:latin typeface="Coolvetica"/>
                        </a:rPr>
                        <a:t>Durdurma / </a:t>
                      </a: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Yeniden Değerlendirme 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  <a:r xmlns:a="http://schemas.openxmlformats.org/drawingml/2006/main">
                        <a:rPr lang="tr" sz="1400" b="1" dirty="0" err="1">
                          <a:latin typeface="Coolvetica"/>
                        </a:rPr>
                        <a:t>İşaretleri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Yorgunluk, baş dönmesi, çarpıntı, yaralanmalar, adet düzensizlikleri, sertleşme bozukluğu davranışlarında kötüleşme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tr" sz="1200" dirty="0">
                          <a:latin typeface="Coolvetica"/>
                        </a:rPr>
                        <a:t>Uyarı işaretlerini görmezden gelmek, tıbbi veya psikolojik uyarılara rağmen devam etmek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163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264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327D2DB9-EC89-B592-BBE5-B1EA8205F84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CDAE67F-DC11-C08A-F088-811F7A749A8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34BC751A-EC25-9218-E2DE-E8D5D1FA637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1A2774A-FE67-6A69-2FF8-BFFADA43F1E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6E528DC-D488-6920-FF11-C66412776A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7211" y="359958"/>
            <a:ext cx="5925577" cy="220578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80A7950-8CA2-0078-B9FB-442053A21866}"/>
              </a:ext>
            </a:extLst>
          </p:cNvPr>
          <p:cNvSpPr txBox="1"/>
          <p:nvPr/>
        </p:nvSpPr>
        <p:spPr>
          <a:xfrm>
            <a:off x="344202" y="2827169"/>
            <a:ext cx="6163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İşlevsiz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egzersiz yapmak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yaygındır </a:t>
            </a:r>
            <a:r xmlns:a="http://schemas.openxmlformats.org/drawingml/2006/main">
              <a:rPr lang="tr" sz="2400" dirty="0">
                <a:latin typeface="Coolvetica"/>
              </a:rPr>
              <a:t>(%5-54)</a:t>
            </a:r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BT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dır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genellikle </a:t>
            </a:r>
            <a:r xmlns:a="http://schemas.openxmlformats.org/drawingml/2006/main">
              <a:rPr lang="tr" sz="2400" dirty="0">
                <a:latin typeface="Coolvetica"/>
              </a:rPr>
              <a:t>zorlayıcı, </a:t>
            </a:r>
            <a:r xmlns:a="http://schemas.openxmlformats.org/drawingml/2006/main">
              <a:rPr lang="tr" sz="2400" dirty="0" err="1">
                <a:latin typeface="Coolvetica"/>
              </a:rPr>
              <a:t>aşırı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suçluluk duygusuyla yönlendirilen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BT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kötüleşir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birçok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sonuçlar </a:t>
            </a:r>
            <a:r xmlns:a="http://schemas.openxmlformats.org/drawingml/2006/main">
              <a:rPr lang="tr" sz="2400" dirty="0">
                <a:latin typeface="Coolvetica"/>
              </a:rPr>
              <a:t>: kilo </a:t>
            </a:r>
            <a:r xmlns:a="http://schemas.openxmlformats.org/drawingml/2006/main">
              <a:rPr lang="tr" sz="2400" dirty="0" err="1">
                <a:latin typeface="Coolvetica"/>
              </a:rPr>
              <a:t>kaybı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daha uzun </a:t>
            </a:r>
            <a:r xmlns:a="http://schemas.openxmlformats.org/drawingml/2006/main">
              <a:rPr lang="tr" sz="2400" dirty="0">
                <a:latin typeface="Coolvetica"/>
              </a:rPr>
              <a:t>hastanede kalış süresi, nüks riski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C88748F-A872-2DB9-3291-72B5539AB54D}"/>
              </a:ext>
            </a:extLst>
          </p:cNvPr>
          <p:cNvSpPr txBox="1"/>
          <p:nvPr/>
        </p:nvSpPr>
        <p:spPr>
          <a:xfrm>
            <a:off x="6897401" y="3000107"/>
            <a:ext cx="3382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tr" sz="2400" dirty="0" err="1">
                <a:latin typeface="Coolvetica"/>
              </a:rPr>
              <a:t>Denetlenen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yapılandırılmış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egzersiz </a:t>
            </a:r>
            <a:r xmlns:a="http://schemas.openxmlformats.org/drawingml/2006/main">
              <a:rPr lang="tr" sz="2400" dirty="0">
                <a:latin typeface="Coolvetica"/>
              </a:rPr>
              <a:t>terapisi </a:t>
            </a:r>
            <a:r xmlns:a="http://schemas.openxmlformats.org/drawingml/2006/main">
              <a:rPr lang="tr" sz="2400" dirty="0" err="1">
                <a:latin typeface="Coolvetica"/>
              </a:rPr>
              <a:t>olabilir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bazı faydalar </a:t>
            </a:r>
            <a:r xmlns:a="http://schemas.openxmlformats.org/drawingml/2006/main">
              <a:rPr lang="tr" sz="2400" dirty="0" err="1">
                <a:latin typeface="Coolvetica"/>
              </a:rPr>
              <a:t>sağlamak</a:t>
            </a:r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8882F462-B2FF-98E1-EF37-DCF88CE25C5D}"/>
              </a:ext>
            </a:extLst>
          </p:cNvPr>
          <p:cNvSpPr/>
          <p:nvPr/>
        </p:nvSpPr>
        <p:spPr>
          <a:xfrm>
            <a:off x="6481602" y="3436828"/>
            <a:ext cx="272853" cy="2497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117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C5711-2655-83C6-42DE-F7A8DC080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7C3AD2C3-50F8-73AC-011A-FB9700269C7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D5C88B-F113-3BBA-5507-2E970E17651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D737287-E9A2-98BE-2CBC-627C8BAD80B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48BDA3-57F8-CB45-5DCF-36F44AAF5C1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6B4DE286-CB7D-8813-2522-B92766469B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140" y="348583"/>
            <a:ext cx="5367719" cy="183024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FEB513B-F586-0361-9FC1-6BC3020443E9}"/>
              </a:ext>
            </a:extLst>
          </p:cNvPr>
          <p:cNvSpPr txBox="1"/>
          <p:nvPr/>
        </p:nvSpPr>
        <p:spPr>
          <a:xfrm>
            <a:off x="381319" y="2211562"/>
            <a:ext cx="64396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tr" sz="1600" dirty="0" err="1">
                <a:latin typeface="Coolvetica"/>
              </a:rPr>
              <a:t>Direnç </a:t>
            </a:r>
            <a:r xmlns:a="http://schemas.openxmlformats.org/drawingml/2006/main">
              <a:rPr lang="tr" sz="1600" dirty="0">
                <a:latin typeface="Coolvetica"/>
              </a:rPr>
              <a:t>eğitimi </a:t>
            </a:r>
            <a:r xmlns:a="http://schemas.openxmlformats.org/drawingml/2006/main">
              <a:rPr lang="tr" sz="1600" dirty="0" err="1">
                <a:latin typeface="Coolvetica"/>
              </a:rPr>
              <a:t>şunları içerir: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kas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daralma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harici </a:t>
            </a:r>
            <a:r xmlns:a="http://schemas.openxmlformats.org/drawingml/2006/main">
              <a:rPr lang="tr" sz="1600" dirty="0">
                <a:latin typeface="Coolvetica"/>
              </a:rPr>
              <a:t>bir </a:t>
            </a:r>
            <a:r xmlns:a="http://schemas.openxmlformats.org/drawingml/2006/main">
              <a:rPr lang="tr" sz="1600" dirty="0">
                <a:latin typeface="Coolvetica"/>
              </a:rPr>
              <a:t>yüke </a:t>
            </a:r>
            <a:r xmlns:a="http://schemas.openxmlformats.org/drawingml/2006/main">
              <a:rPr lang="tr" sz="1600" dirty="0" err="1">
                <a:latin typeface="Coolvetica"/>
              </a:rPr>
              <a:t>karşı</a:t>
            </a:r>
          </a:p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tr" sz="1600" dirty="0">
                <a:latin typeface="Coolvetica"/>
              </a:rPr>
              <a:t>RT </a:t>
            </a:r>
            <a:r xmlns:a="http://schemas.openxmlformats.org/drawingml/2006/main">
              <a:rPr lang="tr" sz="1600" dirty="0">
                <a:latin typeface="Coolvetica"/>
              </a:rPr>
              <a:t>daha </a:t>
            </a:r>
            <a:r xmlns:a="http://schemas.openxmlformats.org/drawingml/2006/main">
              <a:rPr lang="tr" sz="1600" dirty="0" err="1">
                <a:latin typeface="Coolvetica"/>
              </a:rPr>
              <a:t>etkilidir</a:t>
            </a:r>
            <a:r xmlns:a="http://schemas.openxmlformats.org/drawingml/2006/main">
              <a:rPr lang="tr" sz="1600" dirty="0" err="1">
                <a:latin typeface="Coolvetica"/>
              </a:rPr>
              <a:t>​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hariç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aerobik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>
                <a:latin typeface="Coolvetica"/>
              </a:rPr>
              <a:t>vücut </a:t>
            </a:r>
            <a:r xmlns:a="http://schemas.openxmlformats.org/drawingml/2006/main">
              <a:rPr lang="tr" sz="1600" dirty="0" err="1">
                <a:latin typeface="Coolvetica"/>
              </a:rPr>
              <a:t>kompozisyonunu </a:t>
            </a:r>
            <a:r xmlns:a="http://schemas.openxmlformats.org/drawingml/2006/main">
              <a:rPr lang="tr" sz="1600" dirty="0">
                <a:latin typeface="Coolvetica"/>
              </a:rPr>
              <a:t>, </a:t>
            </a:r>
            <a:r xmlns:a="http://schemas.openxmlformats.org/drawingml/2006/main">
              <a:rPr lang="tr" sz="1600" dirty="0" err="1">
                <a:latin typeface="Coolvetica"/>
              </a:rPr>
              <a:t>gücü </a:t>
            </a:r>
            <a:r xmlns:a="http://schemas.openxmlformats.org/drawingml/2006/main">
              <a:rPr lang="tr" sz="1600" dirty="0" err="1">
                <a:latin typeface="Coolvetica"/>
              </a:rPr>
              <a:t>ve </a:t>
            </a:r>
            <a:r xmlns:a="http://schemas.openxmlformats.org/drawingml/2006/main">
              <a:rPr lang="tr" sz="1600" dirty="0">
                <a:latin typeface="Coolvetica"/>
              </a:rPr>
              <a:t>kemik </a:t>
            </a:r>
            <a:r xmlns:a="http://schemas.openxmlformats.org/drawingml/2006/main">
              <a:rPr lang="tr" sz="1600" dirty="0" err="1">
                <a:latin typeface="Coolvetica"/>
              </a:rPr>
              <a:t>mineralini </a:t>
            </a:r>
            <a:r xmlns:a="http://schemas.openxmlformats.org/drawingml/2006/main">
              <a:rPr lang="tr" sz="1600" dirty="0">
                <a:latin typeface="Coolvetica"/>
              </a:rPr>
              <a:t>iyileştirmede </a:t>
            </a:r>
            <a:r xmlns:a="http://schemas.openxmlformats.org/drawingml/2006/main">
              <a:rPr lang="tr" sz="1600" dirty="0" err="1">
                <a:latin typeface="Coolvetica"/>
              </a:rPr>
              <a:t>egzersiz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yoğunluk </a:t>
            </a:r>
            <a:r xmlns:a="http://schemas.openxmlformats.org/drawingml/2006/main">
              <a:rPr lang="tr" sz="1600" dirty="0">
                <a:latin typeface="Coolvetica"/>
              </a:rPr>
              <a:t>ve kas kütlesi </a:t>
            </a:r>
            <a:r xmlns:a="http://schemas.openxmlformats.org/drawingml/2006/main">
              <a:rPr lang="tr" sz="1600" dirty="0" err="1">
                <a:latin typeface="Coolvetica"/>
              </a:rPr>
              <a:t>ve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Ayrıca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daha iyiye </a:t>
            </a:r>
            <a:r xmlns:a="http://schemas.openxmlformats.org/drawingml/2006/main">
              <a:rPr lang="tr" sz="1600" dirty="0">
                <a:latin typeface="Coolvetica"/>
              </a:rPr>
              <a:t>katkıda </a:t>
            </a:r>
            <a:r xmlns:a="http://schemas.openxmlformats.org/drawingml/2006/main">
              <a:rPr lang="tr" sz="1600" dirty="0" err="1">
                <a:latin typeface="Coolvetica"/>
              </a:rPr>
              <a:t>bulunur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ruh </a:t>
            </a:r>
            <a:r xmlns:a="http://schemas.openxmlformats.org/drawingml/2006/main">
              <a:rPr lang="tr" sz="1600" dirty="0">
                <a:latin typeface="Coolvetica"/>
              </a:rPr>
              <a:t>sağlığı ve </a:t>
            </a:r>
            <a:r xmlns:a="http://schemas.openxmlformats.org/drawingml/2006/main">
              <a:rPr lang="tr" sz="1600" dirty="0">
                <a:latin typeface="Coolvetica"/>
              </a:rPr>
              <a:t>yaşam </a:t>
            </a:r>
            <a:r xmlns:a="http://schemas.openxmlformats.org/drawingml/2006/main">
              <a:rPr lang="tr" sz="1600" dirty="0" err="1">
                <a:latin typeface="Coolvetica"/>
              </a:rPr>
              <a:t>kalitesi</a:t>
            </a:r>
          </a:p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tr" sz="1600" dirty="0">
                <a:latin typeface="Coolvetica"/>
              </a:rPr>
              <a:t>Yüksek </a:t>
            </a:r>
            <a:r xmlns:a="http://schemas.openxmlformats.org/drawingml/2006/main">
              <a:rPr lang="tr" sz="1600" dirty="0" err="1">
                <a:latin typeface="Coolvetica"/>
              </a:rPr>
              <a:t>yoğunluklu </a:t>
            </a:r>
            <a:r xmlns:a="http://schemas.openxmlformats.org/drawingml/2006/main">
              <a:rPr lang="tr" sz="1600" dirty="0">
                <a:latin typeface="Coolvetica"/>
              </a:rPr>
              <a:t>yükleme</a:t>
            </a:r>
            <a:r xmlns:a="http://schemas.openxmlformats.org/drawingml/2006/main">
              <a:rPr lang="tr" sz="1600" dirty="0" err="1">
                <a:latin typeface="Coolvetica"/>
              </a:rPr>
              <a:t>​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genel olarak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iyi tolere edilir </a:t>
            </a:r>
            <a:r xmlns:a="http://schemas.openxmlformats.org/drawingml/2006/main">
              <a:rPr lang="tr" sz="1600" dirty="0">
                <a:latin typeface="Coolvetica"/>
              </a:rPr>
              <a:t>ve </a:t>
            </a:r>
            <a:r xmlns:a="http://schemas.openxmlformats.org/drawingml/2006/main">
              <a:rPr lang="tr" sz="1600" dirty="0" err="1">
                <a:latin typeface="Coolvetica"/>
              </a:rPr>
              <a:t>etkiler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olumlu bir şekilde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 err="1">
                <a:latin typeface="Coolvetica"/>
              </a:rPr>
              <a:t>Nasıl</a:t>
            </a:r>
            <a:r xmlns:a="http://schemas.openxmlformats.org/drawingml/2006/main">
              <a:rPr lang="tr" sz="1600" dirty="0">
                <a:latin typeface="Coolvetica"/>
              </a:rPr>
              <a:t> </a:t>
            </a:r>
            <a:r xmlns:a="http://schemas.openxmlformats.org/drawingml/2006/main">
              <a:rPr lang="tr" sz="1600" dirty="0">
                <a:latin typeface="Coolvetica"/>
              </a:rPr>
              <a:t>ED'li </a:t>
            </a:r>
            <a:r xmlns:a="http://schemas.openxmlformats.org/drawingml/2006/main">
              <a:rPr lang="tr" sz="1600" dirty="0" err="1">
                <a:latin typeface="Coolvetica"/>
              </a:rPr>
              <a:t>bireylerin </a:t>
            </a:r>
            <a:r xmlns:a="http://schemas.openxmlformats.org/drawingml/2006/main">
              <a:rPr lang="tr" sz="1600" dirty="0">
                <a:latin typeface="Coolvetica"/>
              </a:rPr>
              <a:t>egzersize </a:t>
            </a:r>
            <a:r xmlns:a="http://schemas.openxmlformats.org/drawingml/2006/main">
              <a:rPr lang="tr" sz="1600" dirty="0" err="1">
                <a:latin typeface="Coolvetica"/>
              </a:rPr>
              <a:t>yaklaşımı</a:t>
            </a:r>
            <a:r xmlns:a="http://schemas.openxmlformats.org/drawingml/2006/main">
              <a:rPr lang="tr" sz="1600" dirty="0" err="1">
                <a:latin typeface="Coolvetica"/>
              </a:rPr>
              <a:t>​</a:t>
            </a:r>
            <a:endParaRPr xmlns:a="http://schemas.openxmlformats.org/drawingml/2006/main" lang="it-IT" sz="1600" dirty="0">
              <a:latin typeface="Coolvetica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EC01840-F5CB-53E2-AAF8-FD9C2CF5EB66}"/>
              </a:ext>
            </a:extLst>
          </p:cNvPr>
          <p:cNvSpPr txBox="1"/>
          <p:nvPr/>
        </p:nvSpPr>
        <p:spPr>
          <a:xfrm>
            <a:off x="7528304" y="2582840"/>
            <a:ext cx="2383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tr" dirty="0">
                <a:latin typeface="Coolvetica"/>
              </a:rPr>
              <a:t>RT </a:t>
            </a:r>
            <a:r xmlns:a="http://schemas.openxmlformats.org/drawingml/2006/main">
              <a:rPr lang="tr" dirty="0" err="1">
                <a:latin typeface="Coolvetica"/>
              </a:rPr>
              <a:t>yapabilir</a:t>
            </a:r>
            <a:r xmlns:a="http://schemas.openxmlformats.org/drawingml/2006/main">
              <a:rPr lang="tr" dirty="0">
                <a:latin typeface="Coolvetica"/>
              </a:rPr>
              <a:t> </a:t>
            </a:r>
            <a:r xmlns:a="http://schemas.openxmlformats.org/drawingml/2006/main">
              <a:rPr lang="tr" dirty="0" err="1">
                <a:latin typeface="Coolvetica"/>
              </a:rPr>
              <a:t>umut vadeden </a:t>
            </a:r>
            <a:r xmlns:a="http://schemas.openxmlformats.org/drawingml/2006/main">
              <a:rPr lang="tr" dirty="0">
                <a:latin typeface="Coolvetica"/>
              </a:rPr>
              <a:t>bir tedaviyi </a:t>
            </a:r>
            <a:r xmlns:a="http://schemas.openxmlformats.org/drawingml/2006/main">
              <a:rPr lang="tr" dirty="0" err="1">
                <a:latin typeface="Coolvetica"/>
              </a:rPr>
              <a:t>temsil eder </a:t>
            </a:r>
            <a:r xmlns:a="http://schemas.openxmlformats.org/drawingml/2006/main">
              <a:rPr lang="tr" dirty="0">
                <a:latin typeface="Coolvetica"/>
              </a:rPr>
              <a:t>ve </a:t>
            </a:r>
            <a:r xmlns:a="http://schemas.openxmlformats.org/drawingml/2006/main">
              <a:rPr lang="tr" dirty="0">
                <a:latin typeface="Coolvetica"/>
              </a:rPr>
              <a:t>multidisipliner bir tedavi planına </a:t>
            </a:r>
            <a:endParaRPr xmlns:a="http://schemas.openxmlformats.org/drawingml/2006/main" lang="it-IT" dirty="0">
              <a:latin typeface="Coolvetica"/>
            </a:endParaRPr>
            <a:r xmlns:a="http://schemas.openxmlformats.org/drawingml/2006/main">
              <a:rPr lang="tr" dirty="0">
                <a:latin typeface="Coolvetica"/>
              </a:rPr>
              <a:t>entegre </a:t>
            </a:r>
            <a:r xmlns:a="http://schemas.openxmlformats.org/drawingml/2006/main">
              <a:rPr lang="tr" dirty="0" err="1">
                <a:latin typeface="Coolvetica"/>
              </a:rPr>
              <a:t>edilebilir</a:t>
            </a:r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2AC6BB0F-81EB-C7B6-A7B9-75F55D70DEF3}"/>
              </a:ext>
            </a:extLst>
          </p:cNvPr>
          <p:cNvSpPr/>
          <p:nvPr/>
        </p:nvSpPr>
        <p:spPr>
          <a:xfrm>
            <a:off x="6820931" y="2993542"/>
            <a:ext cx="565629" cy="2610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circolare a sinistra 9">
            <a:extLst>
              <a:ext uri="{FF2B5EF4-FFF2-40B4-BE49-F238E27FC236}">
                <a16:creationId xmlns:a16="http://schemas.microsoft.com/office/drawing/2014/main" id="{52F46155-A5BE-5EB8-9623-D48306E0856B}"/>
              </a:ext>
            </a:extLst>
          </p:cNvPr>
          <p:cNvSpPr/>
          <p:nvPr/>
        </p:nvSpPr>
        <p:spPr>
          <a:xfrm>
            <a:off x="6351037" y="3679020"/>
            <a:ext cx="687153" cy="91440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A962BAD-B7E8-C91F-B7A7-D34636B899D4}"/>
              </a:ext>
            </a:extLst>
          </p:cNvPr>
          <p:cNvSpPr txBox="1"/>
          <p:nvPr/>
        </p:nvSpPr>
        <p:spPr>
          <a:xfrm>
            <a:off x="1600200" y="4214484"/>
            <a:ext cx="48537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tr" sz="1600" dirty="0">
                <a:latin typeface="Coolvetica"/>
                <a:sym typeface="Wingdings" pitchFamily="2" charset="2"/>
              </a:rPr>
              <a:t>Bina </a:t>
            </a:r>
            <a:r xmlns:a="http://schemas.openxmlformats.org/drawingml/2006/main">
              <a:rPr lang="tr" sz="1600" dirty="0" err="1">
                <a:latin typeface="Coolvetica"/>
                <a:sym typeface="Wingdings" pitchFamily="2" charset="2"/>
              </a:rPr>
              <a:t>gücü</a:t>
            </a:r>
            <a:r xmlns:a="http://schemas.openxmlformats.org/drawingml/2006/main">
              <a:rPr lang="tr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tr" sz="1600" dirty="0" err="1">
                <a:latin typeface="Coolvetica"/>
                <a:sym typeface="Wingdings" pitchFamily="2" charset="2"/>
              </a:rPr>
              <a:t>sahip olmak</a:t>
            </a:r>
            <a:r xmlns:a="http://schemas.openxmlformats.org/drawingml/2006/main">
              <a:rPr lang="tr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tr" sz="1600" dirty="0" err="1">
                <a:latin typeface="Coolvetica"/>
                <a:sym typeface="Wingdings" pitchFamily="2" charset="2"/>
              </a:rPr>
              <a:t>olmuş</a:t>
            </a:r>
            <a:r xmlns:a="http://schemas.openxmlformats.org/drawingml/2006/main">
              <a:rPr lang="tr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tr" sz="1600" dirty="0" err="1">
                <a:latin typeface="Coolvetica"/>
                <a:sym typeface="Wingdings" pitchFamily="2" charset="2"/>
              </a:rPr>
              <a:t>bildirildi</a:t>
            </a:r>
            <a:r xmlns:a="http://schemas.openxmlformats.org/drawingml/2006/main">
              <a:rPr lang="tr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tr" sz="1600" dirty="0">
                <a:latin typeface="Coolvetica"/>
              </a:rPr>
              <a:t>kilo kaybından odağı uzaklaştıran güçlendirici bir motivasyon kaynağı olarak</a:t>
            </a:r>
            <a:endParaRPr xmlns:a="http://schemas.openxmlformats.org/drawingml/2006/main" lang="it-IT" sz="1600" dirty="0">
              <a:latin typeface="Coolvetica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9686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994D3-C922-2411-A6F7-A7EE1F60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699473F2-6BD3-F089-D066-EC27323387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09A565A-C033-1824-19DF-FA83A31714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78E676-315E-B813-036F-D1919E561C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C585BC3-7196-3F7E-DAE8-AC4298FB5E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0FBD42E0-89EC-6107-F9B7-CC367AADDA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339" y="392273"/>
            <a:ext cx="5335188" cy="185391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AAF1E5-F2BB-805B-5531-0EE2BC5ABB78}"/>
              </a:ext>
            </a:extLst>
          </p:cNvPr>
          <p:cNvSpPr txBox="1"/>
          <p:nvPr/>
        </p:nvSpPr>
        <p:spPr>
          <a:xfrm>
            <a:off x="951470" y="2537785"/>
            <a:ext cx="84512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itchFamily="2" charset="2"/>
              <a:buChar char="§"/>
            </a:pPr>
            <a:r xmlns:a="http://schemas.openxmlformats.org/drawingml/2006/main">
              <a:rPr lang="tr" sz="2000" dirty="0" err="1">
                <a:latin typeface="Helvetica" pitchFamily="2" charset="0"/>
              </a:rPr>
              <a:t>davranışını </a:t>
            </a:r>
            <a:endParaRPr xmlns:a="http://schemas.openxmlformats.org/drawingml/2006/main" lang="en-GB" sz="2000" dirty="0">
              <a:latin typeface="Helvetica" pitchFamily="2" charset="0"/>
            </a:endParaRPr>
            <a:r xmlns:a="http://schemas.openxmlformats.org/drawingml/2006/main">
              <a:rPr lang="tr" sz="2000" dirty="0">
                <a:latin typeface="Helvetica" pitchFamily="2" charset="0"/>
              </a:rPr>
              <a:t>iyileştirdiği gösterilmiştir.</a:t>
            </a:r>
          </a:p>
          <a:p>
            <a:pPr xmlns:a="http://schemas.openxmlformats.org/drawingml/2006/main" marL="342900" indent="-342900" algn="just">
              <a:buFont typeface="Wingdings" pitchFamily="2" charset="2"/>
              <a:buChar char="§"/>
            </a:pPr>
            <a:r xmlns:a="http://schemas.openxmlformats.org/drawingml/2006/main">
              <a:rPr lang="tr" sz="2000" dirty="0">
                <a:latin typeface="Helvetica" pitchFamily="2" charset="0"/>
              </a:rPr>
              <a:t>BBAT, kişinin vücuda karşı tutumunu geliştirirken, tüm vücut masajı ve gevşeme eğitimi ruh halini iyileştirir ve kaygıyı azaltır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6995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83AC3-8C57-E6F8-A34B-B2867207C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DDD59C80-AC1F-7DD0-6203-5B62D7F9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23" y="432406"/>
            <a:ext cx="4127016" cy="1870544"/>
          </a:xfrm>
          <a:prstGeom prst="rect">
            <a:avLst/>
          </a:prstGeo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39EBAD42-F3C1-C085-36D3-9268321CA3B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F28B488-AAFD-B3AE-B752-6DE48A19FD5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69930CE6-0875-5893-B831-27D43845741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90632A9B-4E4D-18CE-507E-240BE411969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BBA6DD-139A-3669-B4E9-D245F1B1A6D2}"/>
              </a:ext>
            </a:extLst>
          </p:cNvPr>
          <p:cNvSpPr txBox="1"/>
          <p:nvPr/>
        </p:nvSpPr>
        <p:spPr>
          <a:xfrm>
            <a:off x="3981545" y="612606"/>
            <a:ext cx="5977557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ctr">
              <a:spcAft>
                <a:spcPts val="600"/>
              </a:spcAft>
            </a:pPr>
            <a:r xmlns:a="http://schemas.openxmlformats.org/drawingml/2006/main">
              <a:rPr lang="tr" sz="2000" b="1" dirty="0">
                <a:latin typeface="Helvetica" pitchFamily="2" charset="0"/>
              </a:rPr>
              <a:t>11 Temel </a:t>
            </a:r>
            <a:r xmlns:a="http://schemas.openxmlformats.org/drawingml/2006/main">
              <a:rPr lang="tr" sz="2000" b="1" dirty="0" err="1">
                <a:latin typeface="Helvetica" pitchFamily="2" charset="0"/>
              </a:rPr>
              <a:t>İlke</a:t>
            </a:r>
            <a:endParaRPr xmlns:a="http://schemas.openxmlformats.org/drawingml/2006/main" lang="it-IT" sz="2000" b="1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Takım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yaklaşımı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Çok disiplinli </a:t>
            </a:r>
            <a:r xmlns:a="http://schemas.openxmlformats.org/drawingml/2006/main">
              <a:rPr lang="tr" sz="1600" dirty="0">
                <a:latin typeface="Helvetica" pitchFamily="2" charset="0"/>
              </a:rPr>
              <a:t>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özel olarak hazırlanmış </a:t>
            </a:r>
            <a:r xmlns:a="http://schemas.openxmlformats.org/drawingml/2006/main">
              <a:rPr lang="tr" sz="1600" dirty="0">
                <a:latin typeface="Helvetica" pitchFamily="2" charset="0"/>
              </a:rPr>
              <a:t>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yakından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izlendi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Tıbbi</a:t>
            </a: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güvenlik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Adres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fizyolojik </a:t>
            </a:r>
            <a:r xmlns:a="http://schemas.openxmlformats.org/drawingml/2006/main">
              <a:rPr lang="tr" sz="1600" dirty="0">
                <a:latin typeface="Helvetica" pitchFamily="2" charset="0"/>
              </a:rPr>
              <a:t>ve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psikolojik </a:t>
            </a:r>
            <a:r xmlns:a="http://schemas.openxmlformats.org/drawingml/2006/main">
              <a:rPr lang="tr" sz="1600" dirty="0">
                <a:latin typeface="Helvetica" pitchFamily="2" charset="0"/>
              </a:rPr>
              <a:t>riskler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Tarama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>
                <a:latin typeface="Helvetica" pitchFamily="2" charset="0"/>
              </a:rPr>
              <a:t>Zorlayıcı/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aşırı davranışları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tespit edin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egzersiz </a:t>
            </a:r>
            <a:r xmlns:a="http://schemas.openxmlformats.org/drawingml/2006/main">
              <a:rPr lang="tr" sz="1600" dirty="0">
                <a:latin typeface="Helvetica" pitchFamily="2" charset="0"/>
              </a:rPr>
              <a:t>kalıpları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Yazılı</a:t>
            </a: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sözleşme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Kurallar, hedefler,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beklentiler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hasta </a:t>
            </a:r>
            <a:endParaRPr xmlns:a="http://schemas.openxmlformats.org/drawingml/2006/main" lang="it-IT" sz="1600" dirty="0">
              <a:latin typeface="Helvetica" pitchFamily="2" charset="0"/>
            </a:endParaRPr>
            <a:r xmlns:a="http://schemas.openxmlformats.org/drawingml/2006/main">
              <a:rPr lang="tr" sz="1600" dirty="0">
                <a:latin typeface="Helvetica" pitchFamily="2" charset="0"/>
              </a:rPr>
              <a:t>ile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paylaşıldı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Psikoeğitim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Yeniden Şekillendirme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inançlar </a:t>
            </a:r>
            <a:r xmlns:a="http://schemas.openxmlformats.org/drawingml/2006/main">
              <a:rPr lang="tr" sz="1600" dirty="0">
                <a:latin typeface="Helvetica" pitchFamily="2" charset="0"/>
              </a:rPr>
              <a:t>, bilişsel davranışçı terapiyi destekler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Olumlu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pekiştirme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Egzersizi </a:t>
            </a:r>
            <a:r xmlns:a="http://schemas.openxmlformats.org/drawingml/2006/main">
              <a:rPr lang="tr" sz="1600" dirty="0">
                <a:latin typeface="Helvetica" pitchFamily="2" charset="0"/>
              </a:rPr>
              <a:t>tedaviye uyumla ilişkilendirin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Kademeli</a:t>
            </a: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program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Küçük başlayın,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kademeli olarak geliştirin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Hafif → orta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Düşük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yoğunlukla başlayın </a:t>
            </a:r>
            <a:r xmlns:a="http://schemas.openxmlformats.org/drawingml/2006/main">
              <a:rPr lang="tr" sz="1600" dirty="0">
                <a:latin typeface="Helvetica" pitchFamily="2" charset="0"/>
              </a:rPr>
              <a:t>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kademeli olarak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arttırmak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Kişiye özel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>
                <a:latin typeface="Helvetica" pitchFamily="2" charset="0"/>
              </a:rPr>
              <a:t>mod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Direnç </a:t>
            </a:r>
            <a:r xmlns:a="http://schemas.openxmlformats.org/drawingml/2006/main">
              <a:rPr lang="tr" sz="1600" dirty="0">
                <a:latin typeface="Helvetica" pitchFamily="2" charset="0"/>
              </a:rPr>
              <a:t>(AN),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Aerobik </a:t>
            </a:r>
            <a:r xmlns:a="http://schemas.openxmlformats.org/drawingml/2006/main">
              <a:rPr lang="tr" sz="1600" dirty="0">
                <a:latin typeface="Helvetica" pitchFamily="2" charset="0"/>
              </a:rPr>
              <a:t>(BN)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b="1" dirty="0" err="1">
                <a:latin typeface="Helvetica" pitchFamily="2" charset="0"/>
              </a:rPr>
              <a:t>Beslenme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Diyetisyen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gerekli </a:t>
            </a:r>
            <a:r xmlns:a="http://schemas.openxmlformats.org/drawingml/2006/main">
              <a:rPr lang="tr" sz="1600" dirty="0">
                <a:latin typeface="Helvetica" pitchFamily="2" charset="0"/>
              </a:rPr>
              <a:t>;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sağlamak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stabilizasyon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önce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egzersiz yapmak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tr" sz="1600" b="1" dirty="0">
                <a:latin typeface="Helvetica" pitchFamily="2" charset="0"/>
              </a:rPr>
              <a:t>Bilgilendirme </a:t>
            </a:r>
            <a:r xmlns:a="http://schemas.openxmlformats.org/drawingml/2006/main">
              <a:rPr lang="tr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Tartışma</a:t>
            </a:r>
            <a:r xmlns:a="http://schemas.openxmlformats.org/drawingml/2006/main">
              <a:rPr lang="tr" sz="1600" dirty="0">
                <a:latin typeface="Helvetica" pitchFamily="2" charset="0"/>
              </a:rPr>
              <a:t> </a:t>
            </a:r>
            <a:r xmlns:a="http://schemas.openxmlformats.org/drawingml/2006/main">
              <a:rPr lang="tr" sz="1600" dirty="0">
                <a:latin typeface="Helvetica" pitchFamily="2" charset="0"/>
              </a:rPr>
              <a:t>seanslardan sonra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hisler </a:t>
            </a:r>
            <a:r xmlns:a="http://schemas.openxmlformats.org/drawingml/2006/main">
              <a:rPr lang="tr" sz="1600" dirty="0">
                <a:latin typeface="Helvetica" pitchFamily="2" charset="0"/>
              </a:rPr>
              <a:t>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duygular </a:t>
            </a:r>
            <a:r xmlns:a="http://schemas.openxmlformats.org/drawingml/2006/main">
              <a:rPr lang="tr" sz="1600" dirty="0">
                <a:latin typeface="Helvetica" pitchFamily="2" charset="0"/>
              </a:rPr>
              <a:t>, </a:t>
            </a:r>
            <a:r xmlns:a="http://schemas.openxmlformats.org/drawingml/2006/main">
              <a:rPr lang="tr" sz="1600" dirty="0" err="1">
                <a:latin typeface="Helvetica" pitchFamily="2" charset="0"/>
              </a:rPr>
              <a:t>düşünceler</a:t>
            </a:r>
          </a:p>
        </p:txBody>
      </p:sp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EB9764B8-D988-AE46-8694-E225940F8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0" y="2519050"/>
            <a:ext cx="2982207" cy="198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993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FD95A14B-B2ED-1841-87A6-3514E6512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26A8469-369D-308B-2945-0B6E63683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226080"/>
            <a:ext cx="9071641" cy="946440"/>
          </a:xfrm>
        </p:spPr>
        <p:txBody>
          <a:bodyPr/>
          <a:lstStyle/>
          <a:p>
            <a:r xmlns:a="http://schemas.openxmlformats.org/drawingml/2006/main">
              <a:rPr lang="tr" sz="4000" dirty="0" err="1">
                <a:latin typeface="Coolvetica"/>
              </a:rPr>
              <a:t>Çok disiplinli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>
                <a:latin typeface="Coolvetica"/>
              </a:rPr>
              <a:t>Spor Takımlarında </a:t>
            </a:r>
            <a:r xmlns:a="http://schemas.openxmlformats.org/drawingml/2006/main">
              <a:rPr lang="tr" sz="4000" dirty="0" err="1">
                <a:latin typeface="Coolvetica"/>
              </a:rPr>
              <a:t>Yaklaşım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DC1B550E-560A-F623-38B9-CB012E0E5A7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D585618-35E7-2C56-C27E-A05D45500F0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629A0DA-C260-BF64-B04F-204D0928E4C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16038CEF-CEEE-BF42-96A8-8E4C47084E9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7D49D37-E3B5-8312-E7A3-B2B889CFA243}"/>
              </a:ext>
            </a:extLst>
          </p:cNvPr>
          <p:cNvSpPr txBox="1"/>
          <p:nvPr/>
        </p:nvSpPr>
        <p:spPr>
          <a:xfrm>
            <a:off x="503999" y="1154012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Helvetica" pitchFamily="2" charset="0"/>
              </a:rPr>
              <a:t>Anahtar </a:t>
            </a:r>
            <a:r xmlns:a="http://schemas.openxmlformats.org/drawingml/2006/main">
              <a:rPr lang="tr" sz="2400" b="1" dirty="0" err="1">
                <a:latin typeface="Helvetica" pitchFamily="2" charset="0"/>
              </a:rPr>
              <a:t>profesyoneller </a:t>
            </a:r>
            <a:r xmlns:a="http://schemas.openxmlformats.org/drawingml/2006/main">
              <a:rPr lang="tr" sz="2400" dirty="0">
                <a:latin typeface="Helvetica" pitchFamily="2" charset="0"/>
              </a:rPr>
              <a:t>: spor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hekimi </a:t>
            </a:r>
            <a:r xmlns:a="http://schemas.openxmlformats.org/drawingml/2006/main">
              <a:rPr lang="tr" sz="2400" dirty="0">
                <a:latin typeface="Helvetica" pitchFamily="2" charset="0"/>
              </a:rPr>
              <a:t>,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diyetisyen </a:t>
            </a:r>
            <a:r xmlns:a="http://schemas.openxmlformats.org/drawingml/2006/main">
              <a:rPr lang="tr" sz="2400" dirty="0">
                <a:latin typeface="Helvetica" pitchFamily="2" charset="0"/>
              </a:rPr>
              <a:t>,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psikolog </a:t>
            </a:r>
            <a:r xmlns:a="http://schemas.openxmlformats.org/drawingml/2006/main">
              <a:rPr lang="tr" sz="2400" dirty="0">
                <a:latin typeface="Helvetica" pitchFamily="2" charset="0"/>
              </a:rPr>
              <a:t>/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psikiyatrist </a:t>
            </a:r>
            <a:r xmlns:a="http://schemas.openxmlformats.org/drawingml/2006/main">
              <a:rPr lang="tr" sz="2400" dirty="0">
                <a:latin typeface="Helvetica" pitchFamily="2" charset="0"/>
              </a:rPr>
              <a:t>, antrenör</a:t>
            </a: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Helvetica" pitchFamily="2" charset="0"/>
              </a:rPr>
              <a:t>İletişim </a:t>
            </a:r>
            <a:r xmlns:a="http://schemas.openxmlformats.org/drawingml/2006/main">
              <a:rPr lang="tr" sz="2400" dirty="0">
                <a:latin typeface="Helvetica" pitchFamily="2" charset="0"/>
              </a:rPr>
              <a:t>: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yapılandırılmış </a:t>
            </a:r>
            <a:r xmlns:a="http://schemas.openxmlformats.org/drawingml/2006/main">
              <a:rPr lang="tr" sz="2400" dirty="0">
                <a:latin typeface="Helvetica" pitchFamily="2" charset="0"/>
              </a:rPr>
              <a:t>raporlama 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gizlilik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tartışmalar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hakkında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sporcu </a:t>
            </a:r>
            <a:r xmlns:a="http://schemas.openxmlformats.org/drawingml/2006/main">
              <a:rPr lang="tr" sz="2400" dirty="0">
                <a:latin typeface="Helvetica" pitchFamily="2" charset="0"/>
              </a:rPr>
              <a:t>sağlığı</a:t>
            </a: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 err="1">
                <a:latin typeface="Helvetica" pitchFamily="2" charset="0"/>
              </a:rPr>
              <a:t>Eğitim </a:t>
            </a:r>
            <a:r xmlns:a="http://schemas.openxmlformats.org/drawingml/2006/main">
              <a:rPr lang="tr" sz="2400" dirty="0">
                <a:latin typeface="Helvetica" pitchFamily="2" charset="0"/>
              </a:rPr>
              <a:t>: Personel 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ekip arkadaşları için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işaretler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erken uyarılar </a:t>
            </a:r>
            <a:r xmlns:a="http://schemas.openxmlformats.org/drawingml/2006/main">
              <a:rPr lang="tr" sz="2400" dirty="0">
                <a:latin typeface="Helvetica" pitchFamily="2" charset="0"/>
              </a:rPr>
              <a:t>konusunda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farkındalık </a:t>
            </a:r>
            <a:r xmlns:a="http://schemas.openxmlformats.org/drawingml/2006/main">
              <a:rPr lang="tr" sz="2400" dirty="0">
                <a:latin typeface="Helvetica" pitchFamily="2" charset="0"/>
              </a:rPr>
              <a:t>oturumları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araya girmek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Helvetica" pitchFamily="2" charset="0"/>
              </a:rPr>
              <a:t>Destekleyici kültür </a:t>
            </a:r>
            <a:r xmlns:a="http://schemas.openxmlformats.org/drawingml/2006/main">
              <a:rPr lang="tr" sz="2400" dirty="0">
                <a:latin typeface="Helvetica" pitchFamily="2" charset="0"/>
              </a:rPr>
              <a:t>: performansa odaklanın, sağlığa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değil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sadece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vücut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estetiği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6511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road map Images - Free Download on Freepik">
            <a:extLst>
              <a:ext uri="{FF2B5EF4-FFF2-40B4-BE49-F238E27FC236}">
                <a16:creationId xmlns:a16="http://schemas.microsoft.com/office/drawing/2014/main" id="{B8D4ADCF-AF1E-84E3-6724-0C3B070CA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70" y="684208"/>
            <a:ext cx="70485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DB9BB302-B9F1-FF1B-0AA6-15E97427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Öğrenme </a:t>
            </a:r>
            <a:r xmlns:a="http://schemas.openxmlformats.org/drawingml/2006/main">
              <a:rPr lang="tr" sz="4000" dirty="0" err="1">
                <a:latin typeface="Coolvetica"/>
              </a:rPr>
              <a:t>Hedefleri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29E5AEA-55BE-1FA5-9F71-F2C319A2D5E0}"/>
              </a:ext>
            </a:extLst>
          </p:cNvPr>
          <p:cNvSpPr txBox="1"/>
          <p:nvPr/>
        </p:nvSpPr>
        <p:spPr>
          <a:xfrm>
            <a:off x="504000" y="1184122"/>
            <a:ext cx="7798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Tanımlamak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Sporcularda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tr" sz="2400" dirty="0" err="1">
                <a:latin typeface="Coolvetica"/>
              </a:rPr>
              <a:t>Yeme </a:t>
            </a:r>
            <a:r xmlns:a="http://schemas.openxmlformats.org/drawingml/2006/main">
              <a:rPr lang="tr" sz="2400" dirty="0">
                <a:latin typeface="Coolvetica"/>
              </a:rPr>
              <a:t>Bozukluklarının </a:t>
            </a:r>
            <a:r xmlns:a="http://schemas.openxmlformats.org/drawingml/2006/main">
              <a:rPr lang="tr" sz="2400" dirty="0">
                <a:latin typeface="Coolvetica"/>
              </a:rPr>
              <a:t>( </a:t>
            </a:r>
            <a:r xmlns:a="http://schemas.openxmlformats.org/drawingml/2006/main">
              <a:rPr lang="tr" sz="2400" dirty="0" err="1">
                <a:latin typeface="Coolvetica"/>
              </a:rPr>
              <a:t>YB </a:t>
            </a:r>
            <a:r xmlns:a="http://schemas.openxmlformats.org/drawingml/2006/main">
              <a:rPr lang="tr" sz="2400" dirty="0">
                <a:latin typeface="Coolvetica"/>
              </a:rPr>
              <a:t>) </a:t>
            </a:r>
            <a:r xmlns:a="http://schemas.openxmlformats.org/drawingml/2006/main">
              <a:rPr lang="tr" sz="2400" dirty="0" err="1">
                <a:latin typeface="Coolvetica"/>
              </a:rPr>
              <a:t>erken </a:t>
            </a:r>
            <a:r xmlns:a="http://schemas.openxmlformats.org/drawingml/2006/main">
              <a:rPr lang="tr" sz="2400" dirty="0">
                <a:latin typeface="Coolvetica"/>
              </a:rPr>
              <a:t>klinik uyarı </a:t>
            </a:r>
            <a:r xmlns:a="http://schemas.openxmlformats.org/drawingml/2006/main">
              <a:rPr lang="tr" sz="2400" dirty="0" err="1">
                <a:latin typeface="Coolvetica"/>
              </a:rPr>
              <a:t>işaretleri</a:t>
            </a: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Anlamak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akım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ED'li </a:t>
            </a:r>
            <a:r xmlns:a="http://schemas.openxmlformats.org/drawingml/2006/main">
              <a:rPr lang="tr" sz="2400" dirty="0" err="1">
                <a:latin typeface="Coolvetica"/>
              </a:rPr>
              <a:t>sporcularda </a:t>
            </a:r>
            <a:r xmlns:a="http://schemas.openxmlformats.org/drawingml/2006/main">
              <a:rPr lang="tr" sz="2400" dirty="0">
                <a:latin typeface="Coolvetica"/>
              </a:rPr>
              <a:t>güvenli </a:t>
            </a:r>
            <a:r xmlns:a="http://schemas.openxmlformats.org/drawingml/2006/main">
              <a:rPr lang="tr" sz="2400" dirty="0" err="1">
                <a:latin typeface="Coolvetica"/>
              </a:rPr>
              <a:t>fiziksel </a:t>
            </a:r>
            <a:r xmlns:a="http://schemas.openxmlformats.org/drawingml/2006/main">
              <a:rPr lang="tr" sz="2400" dirty="0">
                <a:latin typeface="Coolvetica"/>
              </a:rPr>
              <a:t>aktiviteye </a:t>
            </a:r>
            <a:r xmlns:a="http://schemas.openxmlformats.org/drawingml/2006/main">
              <a:rPr lang="tr" sz="2400" dirty="0" err="1">
                <a:latin typeface="Coolvetica"/>
              </a:rPr>
              <a:t>ilişkin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tr" sz="2400" dirty="0" err="1">
                <a:latin typeface="Coolvetica"/>
              </a:rPr>
              <a:t>öneriler</a:t>
            </a: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Keşfetmek</a:t>
            </a:r>
            <a:r xmlns:a="http://schemas.openxmlformats.org/drawingml/2006/main">
              <a:rPr lang="tr" sz="2400" dirty="0">
                <a:latin typeface="Coolvetica"/>
              </a:rPr>
              <a:t> izleme ve </a:t>
            </a:r>
            <a:r xmlns:a="http://schemas.openxmlformats.org/drawingml/2006/main">
              <a:rPr lang="tr" sz="2400" dirty="0" err="1">
                <a:latin typeface="Coolvetica"/>
              </a:rPr>
              <a:t>destekleme için </a:t>
            </a:r>
            <a:r xmlns:a="http://schemas.openxmlformats.org/drawingml/2006/main">
              <a:rPr lang="tr" sz="2400" dirty="0" err="1">
                <a:latin typeface="Coolvetica"/>
              </a:rPr>
              <a:t>pratik </a:t>
            </a:r>
            <a:r xmlns:a="http://schemas.openxmlformats.org/drawingml/2006/main">
              <a:rPr lang="tr" sz="2400" dirty="0">
                <a:latin typeface="Coolvetica"/>
              </a:rPr>
              <a:t>stratejiler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sporcular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spor takımları </a:t>
            </a:r>
            <a:r xmlns:a="http://schemas.openxmlformats.org/drawingml/2006/main">
              <a:rPr lang="tr" sz="2400" dirty="0" err="1">
                <a:latin typeface="Coolvetica"/>
              </a:rPr>
              <a:t>içinde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C09A9730-E69F-475B-6610-B753BD71C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44D4EA1-139F-E688-AFFF-57155B6B3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 err="1">
                <a:latin typeface="Coolvetica"/>
              </a:rPr>
              <a:t>Ortaya Çıkan </a:t>
            </a:r>
            <a:r xmlns:a="http://schemas.openxmlformats.org/drawingml/2006/main">
              <a:rPr lang="tr" sz="4000" dirty="0">
                <a:latin typeface="Coolvetica"/>
              </a:rPr>
              <a:t>Araçlar ve Stratejiler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F806916-6583-4166-66D5-7F0B9B071D0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211BA6B-52BC-CB58-0EBE-4852880663F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35DAFA2-6B2E-1768-5A81-ECB5FE1AE6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60729CB-07EA-A9FD-B372-0FC7C1E9CFB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DF8570E5-08F0-C6DE-9779-D701F22B3364}"/>
              </a:ext>
            </a:extLst>
          </p:cNvPr>
          <p:cNvSpPr txBox="1"/>
          <p:nvPr/>
        </p:nvSpPr>
        <p:spPr>
          <a:xfrm>
            <a:off x="504000" y="147843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Helvetica" pitchFamily="2" charset="0"/>
              </a:rPr>
              <a:t>Tarama </a:t>
            </a:r>
            <a:r xmlns:a="http://schemas.openxmlformats.org/drawingml/2006/main">
              <a:rPr lang="tr" sz="2400" b="1" dirty="0" err="1">
                <a:latin typeface="Helvetica" pitchFamily="2" charset="0"/>
              </a:rPr>
              <a:t>anketleri</a:t>
            </a:r>
            <a:r xmlns:a="http://schemas.openxmlformats.org/drawingml/2006/main">
              <a:rPr lang="tr" sz="2400" b="1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sporcular </a:t>
            </a:r>
            <a:endParaRPr xmlns:a="http://schemas.openxmlformats.org/drawingml/2006/main" lang="it-IT" sz="2400" dirty="0">
              <a:latin typeface="Helvetica" pitchFamily="2" charset="0"/>
            </a:endParaRPr>
            <a:r xmlns:a="http://schemas.openxmlformats.org/drawingml/2006/main">
              <a:rPr lang="tr" sz="2400" dirty="0">
                <a:latin typeface="Helvetica" pitchFamily="2" charset="0"/>
              </a:rPr>
              <a:t>için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uyarlanmış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Helvetica" pitchFamily="2" charset="0"/>
              </a:rPr>
              <a:t>Giyilebilir </a:t>
            </a:r>
            <a:r xmlns:a="http://schemas.openxmlformats.org/drawingml/2006/main">
              <a:rPr lang="tr" sz="2400" b="1" dirty="0" err="1">
                <a:latin typeface="Helvetica" pitchFamily="2" charset="0"/>
              </a:rPr>
              <a:t>teknoloji </a:t>
            </a:r>
            <a:r xmlns:a="http://schemas.openxmlformats.org/drawingml/2006/main">
              <a:rPr lang="tr" sz="2400" dirty="0">
                <a:latin typeface="Helvetica" pitchFamily="2" charset="0"/>
              </a:rPr>
              <a:t>: iyileşmeyi,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aşırı antrenmanı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fizyolojik </a:t>
            </a:r>
            <a:r xmlns:a="http://schemas.openxmlformats.org/drawingml/2006/main">
              <a:rPr lang="tr" sz="2400" dirty="0">
                <a:latin typeface="Helvetica" pitchFamily="2" charset="0"/>
              </a:rPr>
              <a:t>stresi takip etme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Helvetica" pitchFamily="2" charset="0"/>
              </a:rPr>
              <a:t>Takım atölyeleri </a:t>
            </a:r>
            <a:r xmlns:a="http://schemas.openxmlformats.org/drawingml/2006/main">
              <a:rPr lang="tr" sz="2400" dirty="0">
                <a:latin typeface="Helvetica" pitchFamily="2" charset="0"/>
              </a:rPr>
              <a:t>: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tanıtım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sağlıklı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beslenme </a:t>
            </a:r>
            <a:r xmlns:a="http://schemas.openxmlformats.org/drawingml/2006/main">
              <a:rPr lang="tr" sz="2400" dirty="0">
                <a:latin typeface="Helvetica" pitchFamily="2" charset="0"/>
              </a:rPr>
              <a:t>, beden imajı ve güvenli eğitim kültürü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 err="1">
                <a:latin typeface="Helvetica" pitchFamily="2" charset="0"/>
              </a:rPr>
              <a:t>Tele sağlık </a:t>
            </a:r>
            <a:r xmlns:a="http://schemas.openxmlformats.org/drawingml/2006/main">
              <a:rPr lang="tr" sz="2400" b="1" dirty="0">
                <a:latin typeface="Helvetica" pitchFamily="2" charset="0"/>
              </a:rPr>
              <a:t>desteği </a:t>
            </a:r>
            <a:r xmlns:a="http://schemas.openxmlformats.org/drawingml/2006/main">
              <a:rPr lang="tr" sz="2400" dirty="0">
                <a:latin typeface="Helvetica" pitchFamily="2" charset="0"/>
              </a:rPr>
              <a:t>: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devam eden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psikolojik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veya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beslenme </a:t>
            </a:r>
            <a:r xmlns:a="http://schemas.openxmlformats.org/drawingml/2006/main">
              <a:rPr lang="tr" sz="2400" dirty="0">
                <a:latin typeface="Helvetica" pitchFamily="2" charset="0"/>
              </a:rPr>
              <a:t>takibi</a:t>
            </a:r>
          </a:p>
        </p:txBody>
      </p:sp>
    </p:spTree>
    <p:extLst>
      <p:ext uri="{BB962C8B-B14F-4D97-AF65-F5344CB8AC3E}">
        <p14:creationId xmlns:p14="http://schemas.microsoft.com/office/powerpoint/2010/main" val="4231038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F8935C0-0A57-E2DF-89D0-84FD9C742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4A06D80-96DC-D811-B802-1F36DBF5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Önemli Çıkarımlar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744148D-966E-FE1A-50B6-0EDC3EA6544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BD4A3A1-59E7-B131-80B5-71D7EAF44C1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FF66132-FC3A-71DD-C548-F6E3531D5B9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226EA9C3-EDC1-7F33-8766-FFF8D04890E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D03EF56-BC2A-AA7F-914E-2451D75BDBDA}"/>
              </a:ext>
            </a:extLst>
          </p:cNvPr>
          <p:cNvSpPr txBox="1"/>
          <p:nvPr/>
        </p:nvSpPr>
        <p:spPr>
          <a:xfrm>
            <a:off x="503999" y="115401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Helvetica" pitchFamily="2" charset="0"/>
              </a:rPr>
              <a:t>Erken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tespit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>
                <a:latin typeface="Helvetica" pitchFamily="2" charset="0"/>
              </a:rPr>
              <a:t>spor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takımları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içinde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hayati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Helvetica" pitchFamily="2" charset="0"/>
              </a:rPr>
              <a:t>Kontrollü </a:t>
            </a:r>
            <a:r xmlns:a="http://schemas.openxmlformats.org/drawingml/2006/main">
              <a:rPr lang="tr" sz="2400" dirty="0">
                <a:latin typeface="Helvetica" pitchFamily="2" charset="0"/>
              </a:rPr>
              <a:t>,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izlenen </a:t>
            </a:r>
            <a:r xmlns:a="http://schemas.openxmlformats.org/drawingml/2006/main">
              <a:rPr lang="tr" sz="2400" dirty="0">
                <a:latin typeface="Helvetica" pitchFamily="2" charset="0"/>
              </a:rPr>
              <a:t>aktivite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güvenlidir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sıklıkla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yararlı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Helvetica" pitchFamily="2" charset="0"/>
              </a:rPr>
              <a:t>Çok disiplinli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işbirliği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sağlar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en iyi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sonuçlar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Helvetica" pitchFamily="2" charset="0"/>
              </a:rPr>
              <a:t>Eğitim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farkındalık ,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önleme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erken </a:t>
            </a:r>
            <a:r xmlns:a="http://schemas.openxmlformats.org/drawingml/2006/main">
              <a:rPr lang="tr" sz="2400" dirty="0">
                <a:latin typeface="Helvetica" pitchFamily="2" charset="0"/>
              </a:rPr>
              <a:t>teşhisin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merkezinde </a:t>
            </a:r>
            <a:r xmlns:a="http://schemas.openxmlformats.org/drawingml/2006/main">
              <a:rPr lang="tr" sz="2400" dirty="0">
                <a:latin typeface="Helvetica" pitchFamily="2" charset="0"/>
              </a:rPr>
              <a:t>yer alır .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araya girmek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Helvetica" pitchFamily="2" charset="0"/>
              </a:rPr>
              <a:t>Egzersiz yapmak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programlar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kişiselleştirilmiş </a:t>
            </a:r>
            <a:r xmlns:a="http://schemas.openxmlformats.org/drawingml/2006/main">
              <a:rPr lang="tr" sz="2400" dirty="0">
                <a:latin typeface="Helvetica" pitchFamily="2" charset="0"/>
              </a:rPr>
              <a:t>,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kademeli </a:t>
            </a:r>
            <a:r xmlns:a="http://schemas.openxmlformats.org/drawingml/2006/main">
              <a:rPr lang="tr" sz="2400" dirty="0">
                <a:latin typeface="Helvetica" pitchFamily="2" charset="0"/>
              </a:rPr>
              <a:t>ve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entegre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olmalıdır</a:t>
            </a:r>
            <a:r xmlns:a="http://schemas.openxmlformats.org/drawingml/2006/main">
              <a:rPr lang="tr" sz="2400" dirty="0">
                <a:latin typeface="Helvetica" pitchFamily="2" charset="0"/>
              </a:rPr>
              <a:t>​</a:t>
            </a:r>
            <a:r xmlns:a="http://schemas.openxmlformats.org/drawingml/2006/main">
              <a:rPr lang="tr" sz="2400" dirty="0">
                <a:latin typeface="Helvetica" pitchFamily="2" charset="0"/>
              </a:rPr>
              <a:t>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multidisipliner </a:t>
            </a:r>
            <a:r xmlns:a="http://schemas.openxmlformats.org/drawingml/2006/main">
              <a:rPr lang="tr" sz="2400" dirty="0">
                <a:latin typeface="Helvetica" pitchFamily="2" charset="0"/>
              </a:rPr>
              <a:t>bir tedavi planına </a:t>
            </a:r>
            <a:r xmlns:a="http://schemas.openxmlformats.org/drawingml/2006/main">
              <a:rPr lang="tr" sz="2400" dirty="0" err="1">
                <a:latin typeface="Helvetica" pitchFamily="2" charset="0"/>
              </a:rPr>
              <a:t>dönüştürülür </a:t>
            </a:r>
            <a:r xmlns:a="http://schemas.openxmlformats.org/drawingml/2006/main">
              <a:rPr lang="tr" sz="2400" dirty="0">
                <a:latin typeface="Helvetica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83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70+ Cartoon Of A Bibliography Stock Illustrations, Royalty-Free Vector  Graphics &amp; Clip Art - iStock">
            <a:extLst>
              <a:ext uri="{FF2B5EF4-FFF2-40B4-BE49-F238E27FC236}">
                <a16:creationId xmlns:a16="http://schemas.microsoft.com/office/drawing/2014/main" id="{5D15ABE6-14B9-9811-4C12-98854019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97" y="1821144"/>
            <a:ext cx="1986304" cy="198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430+ Bibliography Stock Illustrations, Royalty-Free Vector Graphics &amp; Clip  Art - iStock | Bibliography references, Bibliography icon">
            <a:extLst>
              <a:ext uri="{FF2B5EF4-FFF2-40B4-BE49-F238E27FC236}">
                <a16:creationId xmlns:a16="http://schemas.microsoft.com/office/drawing/2014/main" id="{21C292B6-D4B4-2973-26A6-237D154B7E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2" t="11407" r="13679" b="9120"/>
          <a:stretch>
            <a:fillRect/>
          </a:stretch>
        </p:blipFill>
        <p:spPr bwMode="auto">
          <a:xfrm>
            <a:off x="7190330" y="2095020"/>
            <a:ext cx="2385490" cy="255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B77A673-0113-1C17-C647-8D1BD19DD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180" y="591276"/>
            <a:ext cx="9071640" cy="946440"/>
          </a:xfrm>
        </p:spPr>
        <p:txBody>
          <a:bodyPr/>
          <a:lstStyle/>
          <a:p>
            <a:pPr xmlns:a="http://schemas.openxmlformats.org/drawingml/2006/main" algn="ctr"/>
            <a:r xmlns:a="http://schemas.openxmlformats.org/drawingml/2006/main">
              <a:rPr lang="tr" sz="4000" dirty="0" err="1">
                <a:latin typeface="Coolvetica"/>
              </a:rPr>
              <a:t>Kaynakçayı </a:t>
            </a:r>
            <a:r xmlns:a="http://schemas.openxmlformats.org/drawingml/2006/main">
              <a:rPr lang="tr" sz="4000" dirty="0">
                <a:latin typeface="Coolvetica"/>
              </a:rPr>
              <a:t>indirin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Burada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pic>
        <p:nvPicPr>
          <p:cNvPr id="9" name="Segnaposto contenuto 8" descr="Immagine che contiene modello, quadrato, Rettangolo, arte&#10;&#10;Il contenuto generato dall'IA potrebbe non essere corretto.">
            <a:extLst>
              <a:ext uri="{FF2B5EF4-FFF2-40B4-BE49-F238E27FC236}">
                <a16:creationId xmlns:a16="http://schemas.microsoft.com/office/drawing/2014/main" id="{7522AF50-5CE9-4533-5FD3-9BBBADA6B5D3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26" y="1614396"/>
            <a:ext cx="2445772" cy="2445772"/>
          </a:xfr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7AB73725-BF84-F314-D20B-2B284B293A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36A4B4B4-A4C4-0807-6357-542F6D4D398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AD62E0D3-9CA8-FA63-6506-1C95773625F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B47DD39D-D6DB-A3E2-E4D6-7297FB9818CF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0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7B62CEBE-0EEA-F7F8-F899-ADD8CA04A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9783">
            <a:off x="6263944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03753FEB-B1EF-DC3D-4BDE-BFD86C36C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58663" flipH="1">
            <a:off x="2749437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034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A566DB3B-35BB-E841-358F-B59722483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2BF4A4E-4781-E67C-9923-9E257CB1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Spor </a:t>
            </a:r>
            <a:r xmlns:a="http://schemas.openxmlformats.org/drawingml/2006/main">
              <a:rPr lang="tr" sz="4000" dirty="0" err="1">
                <a:latin typeface="Coolvetica"/>
              </a:rPr>
              <a:t>Bağlamında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tr" sz="4000" dirty="0" err="1">
                <a:latin typeface="Coolvetica"/>
              </a:rPr>
              <a:t>Erken </a:t>
            </a:r>
            <a:r xmlns:a="http://schemas.openxmlformats.org/drawingml/2006/main">
              <a:rPr lang="tr" sz="4000" dirty="0">
                <a:latin typeface="Coolvetica"/>
              </a:rPr>
              <a:t>Uyarı </a:t>
            </a:r>
            <a:r xmlns:a="http://schemas.openxmlformats.org/drawingml/2006/main">
              <a:rPr lang="tr" sz="4000" dirty="0" err="1">
                <a:latin typeface="Coolvetica"/>
              </a:rPr>
              <a:t>İşaretleri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507990F-D1A2-2BA6-6AF2-8CF9E702BA4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46965F96-8C4C-E099-5490-DCBA06D9245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5A1465E-F85C-06B7-8DDB-06CCA176F58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D61D63CD-9DD8-1DC5-5769-FAD18789BA0A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3DA686-0744-0573-BCCC-6192E6CA1961}"/>
              </a:ext>
            </a:extLst>
          </p:cNvPr>
          <p:cNvSpPr txBox="1"/>
          <p:nvPr/>
        </p:nvSpPr>
        <p:spPr>
          <a:xfrm>
            <a:off x="504000" y="1184122"/>
            <a:ext cx="8755410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tr" sz="2400" dirty="0">
                <a:latin typeface="Coolvetica"/>
              </a:rPr>
              <a:t>Gıdayla </a:t>
            </a:r>
            <a:r xmlns:a="http://schemas.openxmlformats.org/drawingml/2006/main">
              <a:rPr lang="tr" sz="2400" dirty="0" err="1">
                <a:latin typeface="Coolvetica"/>
              </a:rPr>
              <a:t>ilgili </a:t>
            </a:r>
            <a:r xmlns:a="http://schemas.openxmlformats.org/drawingml/2006/main">
              <a:rPr lang="tr" sz="2400" dirty="0">
                <a:latin typeface="Coolvetica"/>
              </a:rPr>
              <a:t>davranış </a:t>
            </a:r>
            <a:r xmlns:a="http://schemas.openxmlformats.org/drawingml/2006/main">
              <a:rPr lang="tr" sz="2400" dirty="0" err="1">
                <a:latin typeface="Coolvetica"/>
              </a:rPr>
              <a:t>değişiklikleri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tr" sz="2400" dirty="0">
                <a:latin typeface="Coolvetica"/>
              </a:rPr>
              <a:t>Sporla </a:t>
            </a:r>
            <a:r xmlns:a="http://schemas.openxmlformats.org/drawingml/2006/main">
              <a:rPr lang="tr" sz="2400" dirty="0" err="1">
                <a:latin typeface="Coolvetica"/>
              </a:rPr>
              <a:t>ilgili </a:t>
            </a:r>
            <a:r xmlns:a="http://schemas.openxmlformats.org/drawingml/2006/main">
              <a:rPr lang="tr" sz="2400" dirty="0" err="1">
                <a:latin typeface="Coolvetica"/>
              </a:rPr>
              <a:t>değişiklikler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davranışlar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tr" sz="2400" dirty="0" err="1">
                <a:latin typeface="Coolvetica"/>
              </a:rPr>
              <a:t>Fiziksel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işaretler </a:t>
            </a:r>
            <a:r xmlns:a="http://schemas.openxmlformats.org/drawingml/2006/main">
              <a:rPr lang="tr" sz="2400" dirty="0">
                <a:latin typeface="Coolvetica"/>
              </a:rPr>
              <a:t>ve </a:t>
            </a:r>
            <a:r xmlns:a="http://schemas.openxmlformats.org/drawingml/2006/main">
              <a:rPr lang="tr" sz="2400" dirty="0" err="1">
                <a:latin typeface="Coolvetica"/>
              </a:rPr>
              <a:t>somatik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değişiklikler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tr" sz="2400" dirty="0" err="1">
                <a:latin typeface="Coolvetica"/>
              </a:rPr>
              <a:t>Psikolojik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tezahürler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tr" sz="2400" dirty="0" err="1">
                <a:latin typeface="Coolvetica"/>
              </a:rPr>
              <a:t>Bağlamsal </a:t>
            </a:r>
            <a:r xmlns:a="http://schemas.openxmlformats.org/drawingml/2006/main">
              <a:rPr lang="tr" sz="2400" dirty="0">
                <a:latin typeface="Coolvetica"/>
              </a:rPr>
              <a:t>ve sosyal </a:t>
            </a:r>
            <a:r xmlns:a="http://schemas.openxmlformats.org/drawingml/2006/main">
              <a:rPr lang="tr" sz="2400" dirty="0" err="1">
                <a:latin typeface="Coolvetica"/>
              </a:rPr>
              <a:t>sinyaller</a:t>
            </a:r>
            <a:endParaRPr xmlns:a="http://schemas.openxmlformats.org/drawingml/2006/main"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67160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953C0-2B71-4D90-BD44-683925748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0BE18BF5-50F8-CFD1-E6E8-EA17A0D3E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C57466-7608-9714-50B0-2B30D211D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Spor </a:t>
            </a:r>
            <a:r xmlns:a="http://schemas.openxmlformats.org/drawingml/2006/main">
              <a:rPr lang="tr" sz="4000" dirty="0" err="1">
                <a:latin typeface="Coolvetica"/>
              </a:rPr>
              <a:t>Bağlamında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tr" sz="4000" dirty="0" err="1">
                <a:latin typeface="Coolvetica"/>
              </a:rPr>
              <a:t>Erken </a:t>
            </a:r>
            <a:r xmlns:a="http://schemas.openxmlformats.org/drawingml/2006/main">
              <a:rPr lang="tr" sz="4000" dirty="0">
                <a:latin typeface="Coolvetica"/>
              </a:rPr>
              <a:t>Uyarı </a:t>
            </a:r>
            <a:r xmlns:a="http://schemas.openxmlformats.org/drawingml/2006/main">
              <a:rPr lang="tr" sz="4000" dirty="0" err="1">
                <a:latin typeface="Coolvetica"/>
              </a:rPr>
              <a:t>İşaretleri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C9D70C8D-2E7B-4199-D710-39B9BAE019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938F436B-1D60-5294-2DE3-CA7CE880D7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2EC8087-CA5E-E773-9D27-0A6528E3882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E77B351C-722F-9427-DBD3-07B25C0D871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69BAC21-D31E-E76E-9F01-8C07489BC679}"/>
              </a:ext>
            </a:extLst>
          </p:cNvPr>
          <p:cNvSpPr txBox="1"/>
          <p:nvPr/>
        </p:nvSpPr>
        <p:spPr>
          <a:xfrm>
            <a:off x="504000" y="1184122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>
                <a:latin typeface="Coolvetica"/>
              </a:rPr>
              <a:t>1. Yiyecekle </a:t>
            </a:r>
            <a:r xmlns:a="http://schemas.openxmlformats.org/drawingml/2006/main">
              <a:rPr lang="tr" sz="2400" b="1" dirty="0" err="1">
                <a:latin typeface="Coolvetica"/>
              </a:rPr>
              <a:t>ilgili </a:t>
            </a:r>
            <a:r xmlns:a="http://schemas.openxmlformats.org/drawingml/2006/main">
              <a:rPr lang="tr" sz="2400" b="1" dirty="0">
                <a:latin typeface="Coolvetica"/>
              </a:rPr>
              <a:t>davranış </a:t>
            </a:r>
            <a:r xmlns:a="http://schemas.openxmlformats.org/drawingml/2006/main">
              <a:rPr lang="tr" sz="2400" b="1" dirty="0" err="1">
                <a:latin typeface="Coolvetica"/>
              </a:rPr>
              <a:t>değişiklikleri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Porsiyon </a:t>
            </a:r>
            <a:r xmlns:a="http://schemas.openxmlformats.org/drawingml/2006/main">
              <a:rPr lang="tr" sz="2400" dirty="0">
                <a:latin typeface="Coolvetica"/>
              </a:rPr>
              <a:t>kontrolü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kalori </a:t>
            </a:r>
            <a:r xmlns:a="http://schemas.openxmlformats.org/drawingml/2006/main">
              <a:rPr lang="tr" sz="2400" dirty="0" err="1">
                <a:latin typeface="Coolvetica"/>
              </a:rPr>
              <a:t>takıntısı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içerik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Kısıtlayıcı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yeme </a:t>
            </a:r>
            <a:r xmlns:a="http://schemas.openxmlformats.org/drawingml/2006/main">
              <a:rPr lang="tr" sz="2400" dirty="0">
                <a:latin typeface="Coolvetica"/>
              </a:rPr>
              <a:t>düzenleri veya </a:t>
            </a:r>
            <a:r xmlns:a="http://schemas.openxmlformats.org/drawingml/2006/main">
              <a:rPr lang="tr" sz="2400" dirty="0" err="1">
                <a:latin typeface="Coolvetica"/>
              </a:rPr>
              <a:t>düzensiz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yemekler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Takviyelerin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müshillerin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idrar söktürücülerin </a:t>
            </a:r>
            <a:r xmlns:a="http://schemas.openxmlformats.org/drawingml/2006/main">
              <a:rPr lang="tr" sz="2400" dirty="0">
                <a:latin typeface="Coolvetica"/>
              </a:rPr>
              <a:t>veya diğer kilo kontrol </a:t>
            </a:r>
            <a:r xmlns:a="http://schemas.openxmlformats.org/drawingml/2006/main">
              <a:rPr lang="tr" sz="2400" dirty="0" err="1">
                <a:latin typeface="Coolvetica"/>
              </a:rPr>
              <a:t>yöntemlerinin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tr" sz="2400" dirty="0" err="1">
                <a:latin typeface="Coolvetica"/>
              </a:rPr>
              <a:t>aşırı </a:t>
            </a:r>
            <a:r xmlns:a="http://schemas.openxmlformats.org/drawingml/2006/main">
              <a:rPr lang="tr" sz="2400" dirty="0">
                <a:latin typeface="Coolvetica"/>
              </a:rPr>
              <a:t>kullanımı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Gizlilik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sahtekârlık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hakkında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ne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nasıl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fazla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Onlar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yemek yemek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Telafi edici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yemeklerden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tr" sz="2400" dirty="0">
                <a:latin typeface="Coolvetica"/>
              </a:rPr>
              <a:t>sonraki </a:t>
            </a:r>
            <a:r xmlns:a="http://schemas.openxmlformats.org/drawingml/2006/main">
              <a:rPr lang="tr" sz="2400" dirty="0" err="1">
                <a:latin typeface="Coolvetica"/>
              </a:rPr>
              <a:t>davranışlar</a:t>
            </a: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65165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EDE5E-352F-7608-19AD-CF52465F6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5F20D3C-168A-7576-916E-20AF9E081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F13BC24-5F5A-50D6-BD32-198496760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Spor </a:t>
            </a:r>
            <a:r xmlns:a="http://schemas.openxmlformats.org/drawingml/2006/main">
              <a:rPr lang="tr" sz="4000" dirty="0" err="1">
                <a:latin typeface="Coolvetica"/>
              </a:rPr>
              <a:t>Bağlamında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tr" sz="4000" dirty="0" err="1">
                <a:latin typeface="Coolvetica"/>
              </a:rPr>
              <a:t>Erken </a:t>
            </a:r>
            <a:r xmlns:a="http://schemas.openxmlformats.org/drawingml/2006/main">
              <a:rPr lang="tr" sz="4000" dirty="0">
                <a:latin typeface="Coolvetica"/>
              </a:rPr>
              <a:t>Uyarı </a:t>
            </a:r>
            <a:r xmlns:a="http://schemas.openxmlformats.org/drawingml/2006/main">
              <a:rPr lang="tr" sz="4000" dirty="0" err="1">
                <a:latin typeface="Coolvetica"/>
              </a:rPr>
              <a:t>İşaretleri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9F34F08-BEF5-BA6E-F6B5-4F51784AA63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B87CCE5-0F61-FA79-34AF-60048CD5901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9C7CFCE-FC3E-32FF-473E-2EF897F96A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311F32C-9ADB-B485-89DC-43CDFD6AA7D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1908842-2A55-B947-583F-B316FB5C1982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>
                <a:latin typeface="Coolvetica"/>
              </a:rPr>
              <a:t>2. </a:t>
            </a:r>
            <a:r xmlns:a="http://schemas.openxmlformats.org/drawingml/2006/main">
              <a:rPr lang="tr" sz="2400" b="1" dirty="0">
                <a:latin typeface="Coolvetica"/>
              </a:rPr>
              <a:t>Sporla </a:t>
            </a:r>
            <a:r xmlns:a="http://schemas.openxmlformats.org/drawingml/2006/main">
              <a:rPr lang="tr" sz="2400" b="1" dirty="0" err="1">
                <a:latin typeface="Coolvetica"/>
              </a:rPr>
              <a:t>ilgili </a:t>
            </a:r>
            <a:r xmlns:a="http://schemas.openxmlformats.org/drawingml/2006/main">
              <a:rPr lang="tr" sz="2400" b="1" dirty="0" err="1">
                <a:latin typeface="Coolvetica"/>
              </a:rPr>
              <a:t>değişiklikler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davranış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Yorgunluk veya </a:t>
            </a:r>
            <a:r xmlns:a="http://schemas.openxmlformats.org/drawingml/2006/main">
              <a:rPr lang="tr" sz="2400" dirty="0" err="1">
                <a:latin typeface="Coolvetica"/>
              </a:rPr>
              <a:t>yaralanmaya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tr" sz="2400" dirty="0" err="1">
                <a:latin typeface="Coolvetica"/>
              </a:rPr>
              <a:t>rağmen </a:t>
            </a:r>
            <a:r xmlns:a="http://schemas.openxmlformats.org/drawingml/2006/main">
              <a:rPr lang="tr" sz="2400" dirty="0" err="1">
                <a:latin typeface="Coolvetica"/>
              </a:rPr>
              <a:t>aşırı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katı </a:t>
            </a:r>
            <a:r xmlns:a="http://schemas.openxmlformats.org/drawingml/2006/main">
              <a:rPr lang="tr" sz="2400" dirty="0">
                <a:latin typeface="Coolvetica"/>
              </a:rPr>
              <a:t>antrenman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Hayal kırıklığı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sinirlilik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eğer </a:t>
            </a:r>
            <a:r xmlns:a="http://schemas.openxmlformats.org/drawingml/2006/main">
              <a:rPr lang="tr" sz="2400" dirty="0">
                <a:latin typeface="Coolvetica"/>
              </a:rPr>
              <a:t>eğitim </a:t>
            </a:r>
            <a:r xmlns:a="http://schemas.openxmlformats.org/drawingml/2006/main">
              <a:rPr lang="tr" sz="2400" dirty="0" err="1">
                <a:latin typeface="Coolvetica"/>
              </a:rPr>
              <a:t>tamamlanamazsa</a:t>
            </a:r>
            <a:r xmlns:a="http://schemas.openxmlformats.org/drawingml/2006/main">
              <a:rPr lang="tr" sz="2400" dirty="0">
                <a:latin typeface="Coolvetica"/>
              </a:rPr>
              <a:t>​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Sağlık </a:t>
            </a:r>
            <a:r xmlns:a="http://schemas.openxmlformats.org/drawingml/2006/main">
              <a:rPr lang="tr" sz="2400" dirty="0" err="1">
                <a:latin typeface="Coolvetica"/>
              </a:rPr>
              <a:t>nedenleriyle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tr" sz="2400" dirty="0" err="1">
                <a:latin typeface="Coolvetica"/>
              </a:rPr>
              <a:t>antrenman </a:t>
            </a:r>
            <a:r xmlns:a="http://schemas.openxmlformats.org/drawingml/2006/main">
              <a:rPr lang="tr" sz="2400" dirty="0">
                <a:latin typeface="Coolvetica"/>
              </a:rPr>
              <a:t>ayarlamayı </a:t>
            </a:r>
            <a:r xmlns:a="http://schemas.openxmlformats.org/drawingml/2006/main">
              <a:rPr lang="tr" sz="2400" dirty="0" err="1">
                <a:latin typeface="Coolvetica"/>
              </a:rPr>
              <a:t>reddetme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Eğlence </a:t>
            </a:r>
            <a:r xmlns:a="http://schemas.openxmlformats.org/drawingml/2006/main">
              <a:rPr lang="tr" sz="2400" dirty="0">
                <a:latin typeface="Coolvetica"/>
              </a:rPr>
              <a:t>ve sağlık yerine kiloya veya performansa </a:t>
            </a:r>
            <a:r xmlns:a="http://schemas.openxmlformats.org/drawingml/2006/main">
              <a:rPr lang="tr" sz="2400" dirty="0" err="1">
                <a:latin typeface="Coolvetica"/>
              </a:rPr>
              <a:t>orantısız </a:t>
            </a:r>
            <a:r xmlns:a="http://schemas.openxmlformats.org/drawingml/2006/main">
              <a:rPr lang="tr" sz="2400" dirty="0">
                <a:latin typeface="Coolvetica"/>
              </a:rPr>
              <a:t>odaklanma</a:t>
            </a: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5251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B6952-B17D-C785-D10C-BBBB9E7A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9FC22523-4CE4-54F0-1DD3-A6603EA73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68D5E5-C193-EC3B-9987-EF566808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Spor </a:t>
            </a:r>
            <a:r xmlns:a="http://schemas.openxmlformats.org/drawingml/2006/main">
              <a:rPr lang="tr" sz="4000" dirty="0" err="1">
                <a:latin typeface="Coolvetica"/>
              </a:rPr>
              <a:t>Bağlamında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tr" sz="4000" dirty="0" err="1">
                <a:latin typeface="Coolvetica"/>
              </a:rPr>
              <a:t>Erken </a:t>
            </a:r>
            <a:r xmlns:a="http://schemas.openxmlformats.org/drawingml/2006/main">
              <a:rPr lang="tr" sz="4000" dirty="0">
                <a:latin typeface="Coolvetica"/>
              </a:rPr>
              <a:t>Uyarı </a:t>
            </a:r>
            <a:r xmlns:a="http://schemas.openxmlformats.org/drawingml/2006/main">
              <a:rPr lang="tr" sz="4000" dirty="0" err="1">
                <a:latin typeface="Coolvetica"/>
              </a:rPr>
              <a:t>İşaretleri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EC96332-EF6A-5039-D1B2-ABAE07337F9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552A718-0BA3-B97D-7727-909F78084C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7AAAF844-8E25-C41C-5580-55BD32B0F37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198718-55A4-D1D9-3E04-DF658E126D0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634ED09-88AB-7B3A-623D-981D6354B1EF}"/>
              </a:ext>
            </a:extLst>
          </p:cNvPr>
          <p:cNvSpPr txBox="1"/>
          <p:nvPr/>
        </p:nvSpPr>
        <p:spPr>
          <a:xfrm>
            <a:off x="504000" y="1184122"/>
            <a:ext cx="87554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>
                <a:latin typeface="Coolvetica"/>
              </a:rPr>
              <a:t>3. </a:t>
            </a:r>
            <a:r xmlns:a="http://schemas.openxmlformats.org/drawingml/2006/main">
              <a:rPr lang="tr" sz="2400" b="1" dirty="0" err="1">
                <a:latin typeface="Coolvetica"/>
              </a:rPr>
              <a:t>Fiziksel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işaretler </a:t>
            </a:r>
            <a:r xmlns:a="http://schemas.openxmlformats.org/drawingml/2006/main">
              <a:rPr lang="tr" sz="2400" b="1" dirty="0">
                <a:latin typeface="Coolvetica"/>
              </a:rPr>
              <a:t>ve </a:t>
            </a:r>
            <a:r xmlns:a="http://schemas.openxmlformats.org/drawingml/2006/main">
              <a:rPr lang="tr" sz="2400" b="1" dirty="0" err="1">
                <a:latin typeface="Coolvetica"/>
              </a:rPr>
              <a:t>somatik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değişiklikler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Önemli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hızlı </a:t>
            </a:r>
            <a:r xmlns:a="http://schemas.openxmlformats.org/drawingml/2006/main">
              <a:rPr lang="tr" sz="2400" dirty="0">
                <a:latin typeface="Coolvetica"/>
              </a:rPr>
              <a:t>kilo </a:t>
            </a:r>
            <a:r xmlns:a="http://schemas.openxmlformats.org/drawingml/2006/main">
              <a:rPr lang="tr" sz="2400" dirty="0" err="1">
                <a:latin typeface="Coolvetica"/>
              </a:rPr>
              <a:t>kaybı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Olumsuz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teknik veya eğitim </a:t>
            </a:r>
            <a:r xmlns:a="http://schemas.openxmlformats.org/drawingml/2006/main">
              <a:rPr lang="tr" sz="2400" dirty="0" err="1">
                <a:latin typeface="Coolvetica"/>
              </a:rPr>
              <a:t>faktörleriyle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tr" sz="2400" dirty="0" err="1">
                <a:latin typeface="Coolvetica"/>
              </a:rPr>
              <a:t>açıklanabilir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Sık </a:t>
            </a:r>
            <a:r xmlns:a="http://schemas.openxmlformats.org/drawingml/2006/main">
              <a:rPr lang="tr" sz="2400" dirty="0">
                <a:latin typeface="Coolvetica"/>
              </a:rPr>
              <a:t>kilo </a:t>
            </a:r>
            <a:r xmlns:a="http://schemas.openxmlformats.org/drawingml/2006/main">
              <a:rPr lang="tr" sz="2400" dirty="0" err="1">
                <a:latin typeface="Coolvetica"/>
              </a:rPr>
              <a:t>dalgalanmaları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Yetersiz beslenmenin </a:t>
            </a:r>
            <a:r xmlns:a="http://schemas.openxmlformats.org/drawingml/2006/main">
              <a:rPr lang="tr" sz="2400" dirty="0">
                <a:latin typeface="Coolvetica"/>
              </a:rPr>
              <a:t>belirtileri </a:t>
            </a:r>
            <a:r xmlns:a="http://schemas.openxmlformats.org/drawingml/2006/main">
              <a:rPr lang="tr" sz="2400" dirty="0" err="1">
                <a:latin typeface="Coolvetica"/>
              </a:rPr>
              <a:t>: </a:t>
            </a:r>
            <a:r xmlns:a="http://schemas.openxmlformats.org/drawingml/2006/main">
              <a:rPr lang="tr" sz="2400" dirty="0">
                <a:latin typeface="Coolvetica"/>
              </a:rPr>
              <a:t>yorgunluk, soluk </a:t>
            </a:r>
            <a:r xmlns:a="http://schemas.openxmlformats.org/drawingml/2006/main">
              <a:rPr lang="tr" sz="2400" dirty="0" err="1">
                <a:latin typeface="Coolvetica"/>
              </a:rPr>
              <a:t>cilt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kırılganlık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saç </a:t>
            </a:r>
            <a:r xmlns:a="http://schemas.openxmlformats.org/drawingml/2006/main">
              <a:rPr lang="tr" sz="2400" dirty="0">
                <a:latin typeface="Coolvetica"/>
              </a:rPr>
              <a:t>ve </a:t>
            </a:r>
            <a:r xmlns:a="http://schemas.openxmlformats.org/drawingml/2006/main">
              <a:rPr lang="tr" sz="2400" dirty="0" err="1">
                <a:latin typeface="Coolvetica"/>
              </a:rPr>
              <a:t>tırnaklar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GI </a:t>
            </a:r>
            <a:r xmlns:a="http://schemas.openxmlformats.org/drawingml/2006/main">
              <a:rPr lang="tr" sz="2400" dirty="0" err="1">
                <a:latin typeface="Coolvetica"/>
              </a:rPr>
              <a:t>sorunları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hipoglisemi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semptomlar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Amenore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adet görme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düzensizlikler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hormonal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dengesizlikler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Sık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yaralanmalar veya </a:t>
            </a:r>
            <a:r xmlns:a="http://schemas.openxmlformats.org/drawingml/2006/main">
              <a:rPr lang="tr" sz="2400" dirty="0" err="1">
                <a:latin typeface="Coolvetica"/>
              </a:rPr>
              <a:t>yaralanmalardan </a:t>
            </a:r>
            <a:r xmlns:a="http://schemas.openxmlformats.org/drawingml/2006/main">
              <a:rPr lang="tr" sz="2400" dirty="0">
                <a:latin typeface="Coolvetica"/>
              </a:rPr>
              <a:t>yavaş iyileşme </a:t>
            </a:r>
            <a:r xmlns:a="http://schemas.openxmlformats.org/drawingml/2006/main">
              <a:rPr lang="tr" sz="2400" dirty="0">
                <a:latin typeface="Coolvetica"/>
              </a:rPr>
              <a:t>, stres </a:t>
            </a:r>
            <a:r xmlns:a="http://schemas.openxmlformats.org/drawingml/2006/main">
              <a:rPr lang="tr" sz="2400" dirty="0" err="1">
                <a:latin typeface="Coolvetica"/>
              </a:rPr>
              <a:t>kırıkları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EKG </a:t>
            </a:r>
            <a:r xmlns:a="http://schemas.openxmlformats.org/drawingml/2006/main">
              <a:rPr lang="tr" sz="2400" dirty="0" err="1">
                <a:latin typeface="Coolvetica"/>
              </a:rPr>
              <a:t>değişiklikleri</a:t>
            </a:r>
            <a:endParaRPr xmlns:a="http://schemas.openxmlformats.org/drawingml/2006/main" lang="it-IT" sz="2400" dirty="0">
              <a:latin typeface="Coolvetica"/>
            </a:endParaRP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457307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B6C2B-5FEC-2255-A959-DBDC6473A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B759741-EC11-D770-9A9D-5E512C24C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89412A-AB8E-B70C-DB1F-3992BE66B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Spor </a:t>
            </a:r>
            <a:r xmlns:a="http://schemas.openxmlformats.org/drawingml/2006/main">
              <a:rPr lang="tr" sz="4000" dirty="0" err="1">
                <a:latin typeface="Coolvetica"/>
              </a:rPr>
              <a:t>Bağlamında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tr" sz="4000" dirty="0" err="1">
                <a:latin typeface="Coolvetica"/>
              </a:rPr>
              <a:t>Erken </a:t>
            </a:r>
            <a:r xmlns:a="http://schemas.openxmlformats.org/drawingml/2006/main">
              <a:rPr lang="tr" sz="4000" dirty="0">
                <a:latin typeface="Coolvetica"/>
              </a:rPr>
              <a:t>Uyarı </a:t>
            </a:r>
            <a:r xmlns:a="http://schemas.openxmlformats.org/drawingml/2006/main">
              <a:rPr lang="tr" sz="4000" dirty="0" err="1">
                <a:latin typeface="Coolvetica"/>
              </a:rPr>
              <a:t>İşaretleri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C07A4F7-1A2E-DD92-8586-3296429E66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AC1F1FF-FC31-C7C0-DA7A-D1F969548F7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10F3273-A6F0-36C7-9CF4-1E6870765C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4FF2E75-CF9D-921A-89E2-BDB8A11FA61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09EB44-768F-BF53-7B3E-C7C8146804CA}"/>
              </a:ext>
            </a:extLst>
          </p:cNvPr>
          <p:cNvSpPr txBox="1"/>
          <p:nvPr/>
        </p:nvSpPr>
        <p:spPr>
          <a:xfrm>
            <a:off x="504000" y="1184122"/>
            <a:ext cx="8755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>
                <a:latin typeface="Coolvetica"/>
              </a:rPr>
              <a:t>4. </a:t>
            </a:r>
            <a:r xmlns:a="http://schemas.openxmlformats.org/drawingml/2006/main">
              <a:rPr lang="tr" sz="2400" b="1" dirty="0" err="1">
                <a:latin typeface="Coolvetica"/>
              </a:rPr>
              <a:t>Psikolojik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tezahürler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Aşırı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endişe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yiyecek, vücut veya performans </a:t>
            </a:r>
            <a:r xmlns:a="http://schemas.openxmlformats.org/drawingml/2006/main">
              <a:rPr lang="tr" sz="2400" dirty="0" err="1">
                <a:latin typeface="Coolvetica"/>
              </a:rPr>
              <a:t>hakkında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Depresyon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sinirlilik </a:t>
            </a:r>
            <a:r xmlns:a="http://schemas.openxmlformats.org/drawingml/2006/main">
              <a:rPr lang="tr" sz="2400" dirty="0">
                <a:latin typeface="Coolvetica"/>
              </a:rPr>
              <a:t>, sosyal </a:t>
            </a:r>
            <a:r xmlns:a="http://schemas.openxmlformats.org/drawingml/2006/main">
              <a:rPr lang="tr" sz="2400" dirty="0" err="1">
                <a:latin typeface="Coolvetica"/>
              </a:rPr>
              <a:t>geri çekilme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Düşük öz </a:t>
            </a:r>
            <a:r xmlns:a="http://schemas.openxmlformats.org/drawingml/2006/main">
              <a:rPr lang="tr" sz="2400" dirty="0" err="1">
                <a:latin typeface="Coolvetica"/>
              </a:rPr>
              <a:t>saygı </a:t>
            </a:r>
            <a:r xmlns:a="http://schemas.openxmlformats.org/drawingml/2006/main">
              <a:rPr lang="tr" sz="2400" dirty="0">
                <a:latin typeface="Coolvetica"/>
              </a:rPr>
              <a:t>veya şiddetli vücut </a:t>
            </a:r>
            <a:r xmlns:a="http://schemas.openxmlformats.org/drawingml/2006/main">
              <a:rPr lang="tr" sz="2400" dirty="0" err="1">
                <a:latin typeface="Coolvetica"/>
              </a:rPr>
              <a:t>eleştirisi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Yiyecek veya </a:t>
            </a:r>
            <a:r xmlns:a="http://schemas.openxmlformats.org/drawingml/2006/main">
              <a:rPr lang="tr" sz="2400" dirty="0" err="1">
                <a:latin typeface="Coolvetica"/>
              </a:rPr>
              <a:t>egzersizle ilgili </a:t>
            </a:r>
            <a:r xmlns:a="http://schemas.openxmlformats.org/drawingml/2006/main">
              <a:rPr lang="tr" sz="2400" dirty="0" err="1">
                <a:latin typeface="Coolvetica"/>
              </a:rPr>
              <a:t>takıntılılık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katılık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ritüeller</a:t>
            </a:r>
            <a:endParaRPr xmlns:a="http://schemas.openxmlformats.org/drawingml/2006/main"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62756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457F4-4E1D-CCD0-8E69-6A82EC290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739BB2A3-F63E-3158-F622-3CBA47FD5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731D2BC-D3AD-2A8A-12C9-32C9AE033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>
                <a:latin typeface="Coolvetica"/>
              </a:rPr>
              <a:t>Spor </a:t>
            </a:r>
            <a:r xmlns:a="http://schemas.openxmlformats.org/drawingml/2006/main">
              <a:rPr lang="tr" sz="4000" dirty="0" err="1">
                <a:latin typeface="Coolvetica"/>
              </a:rPr>
              <a:t>Bağlamında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tr" sz="4000" dirty="0" err="1">
                <a:latin typeface="Coolvetica"/>
              </a:rPr>
              <a:t>Erken </a:t>
            </a:r>
            <a:r xmlns:a="http://schemas.openxmlformats.org/drawingml/2006/main">
              <a:rPr lang="tr" sz="4000" dirty="0">
                <a:latin typeface="Coolvetica"/>
              </a:rPr>
              <a:t>Uyarı </a:t>
            </a:r>
            <a:r xmlns:a="http://schemas.openxmlformats.org/drawingml/2006/main">
              <a:rPr lang="tr" sz="4000" dirty="0" err="1">
                <a:latin typeface="Coolvetica"/>
              </a:rPr>
              <a:t>İşaretleri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95E47B63-685E-FFCC-DF9A-4382685BAE5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C3776A8-B472-F18E-DDB7-15D1F8D9FF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C2253B5-60F6-F415-D51D-5B2EE43C22C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F2242E3-2B18-544B-BC6B-4F3D030FFB8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053564C-BB0B-A4FD-B377-81CC259FB1C8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tr" sz="2400" b="1" dirty="0">
                <a:latin typeface="Coolvetica"/>
              </a:rPr>
              <a:t>5. </a:t>
            </a:r>
            <a:r xmlns:a="http://schemas.openxmlformats.org/drawingml/2006/main">
              <a:rPr lang="tr" sz="2400" b="1" dirty="0" err="1">
                <a:latin typeface="Coolvetica"/>
              </a:rPr>
              <a:t>Bağlamsal </a:t>
            </a:r>
            <a:r xmlns:a="http://schemas.openxmlformats.org/drawingml/2006/main">
              <a:rPr lang="tr" sz="2400" b="1" dirty="0">
                <a:latin typeface="Coolvetica"/>
              </a:rPr>
              <a:t>ve sosyal </a:t>
            </a:r>
            <a:r xmlns:a="http://schemas.openxmlformats.org/drawingml/2006/main">
              <a:rPr lang="tr" sz="2400" b="1" dirty="0" err="1">
                <a:latin typeface="Coolvetica"/>
              </a:rPr>
              <a:t>sinyaller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Aşırı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aşırı </a:t>
            </a:r>
            <a:r xmlns:a="http://schemas.openxmlformats.org/drawingml/2006/main">
              <a:rPr lang="tr" sz="2400" dirty="0" err="1">
                <a:latin typeface="Coolvetica"/>
              </a:rPr>
              <a:t>ilgi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diyetler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beslenme </a:t>
            </a:r>
            <a:r xmlns:a="http://schemas.openxmlformats.org/drawingml/2006/main">
              <a:rPr lang="tr" sz="2400" dirty="0">
                <a:latin typeface="Coolvetica"/>
              </a:rPr>
              <a:t>eğilimleri </a:t>
            </a:r>
            <a:r xmlns:a="http://schemas.openxmlformats.org/drawingml/2006/main">
              <a:rPr lang="tr" sz="2400" dirty="0" err="1">
                <a:latin typeface="Coolvetica"/>
              </a:rPr>
              <a:t>arasında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akranlar </a:t>
            </a:r>
            <a:r xmlns:a="http://schemas.openxmlformats.org/drawingml/2006/main">
              <a:rPr lang="tr" sz="2400" dirty="0">
                <a:latin typeface="Coolvetica"/>
              </a:rPr>
              <a:t>veya çevrimiçi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 err="1">
                <a:latin typeface="Coolvetica"/>
              </a:rPr>
              <a:t>Uyumak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rahatsızlıklar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uykusuzluk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Sosyal </a:t>
            </a:r>
            <a:r xmlns:a="http://schemas.openxmlformats.org/drawingml/2006/main">
              <a:rPr lang="tr" sz="2400" dirty="0" err="1">
                <a:latin typeface="Coolvetica"/>
              </a:rPr>
              <a:t>ilişki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spor dışı aktivitelerden </a:t>
            </a:r>
            <a:r xmlns:a="http://schemas.openxmlformats.org/drawingml/2006/main">
              <a:rPr lang="tr" sz="2400" dirty="0" err="1">
                <a:latin typeface="Coolvetica"/>
              </a:rPr>
              <a:t>çekilme </a:t>
            </a:r>
            <a:r xmlns:a="http://schemas.openxmlformats.org/drawingml/2006/main">
              <a:rPr lang="tr" sz="2400" dirty="0">
                <a:latin typeface="Coolvetica"/>
              </a:rPr>
              <a:t>veya </a:t>
            </a:r>
            <a:r xmlns:a="http://schemas.openxmlformats.org/drawingml/2006/main">
              <a:rPr lang="tr" sz="2400" dirty="0" err="1">
                <a:latin typeface="Coolvetica"/>
              </a:rPr>
              <a:t>zorluklar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tr" sz="2400" dirty="0">
                <a:latin typeface="Coolvetica"/>
              </a:rPr>
              <a:t>Spor performanslarıyla </a:t>
            </a:r>
            <a:r xmlns:a="http://schemas.openxmlformats.org/drawingml/2006/main">
              <a:rPr lang="tr" sz="2400" dirty="0" err="1">
                <a:latin typeface="Coolvetica"/>
              </a:rPr>
              <a:t>ilgili </a:t>
            </a:r>
            <a:r xmlns:a="http://schemas.openxmlformats.org/drawingml/2006/main">
              <a:rPr lang="tr" sz="2400" dirty="0">
                <a:latin typeface="Coolvetica"/>
              </a:rPr>
              <a:t>stres veya baskı</a:t>
            </a:r>
          </a:p>
        </p:txBody>
      </p:sp>
    </p:spTree>
    <p:extLst>
      <p:ext uri="{BB962C8B-B14F-4D97-AF65-F5344CB8AC3E}">
        <p14:creationId xmlns:p14="http://schemas.microsoft.com/office/powerpoint/2010/main" val="644166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3C79B88A-FEC2-2535-8C86-57A7DFD96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EB57118-D660-7966-9EC2-990D5669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tr" sz="4000" dirty="0" err="1">
                <a:latin typeface="Coolvetica"/>
              </a:rPr>
              <a:t>Neden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Egzersiz yapmak</a:t>
            </a:r>
            <a:r xmlns:a="http://schemas.openxmlformats.org/drawingml/2006/main">
              <a:rPr lang="tr" sz="4000" dirty="0">
                <a:latin typeface="Coolvetica"/>
              </a:rPr>
              <a:t> </a:t>
            </a:r>
            <a:r xmlns:a="http://schemas.openxmlformats.org/drawingml/2006/main">
              <a:rPr lang="tr" sz="4000" dirty="0" err="1">
                <a:latin typeface="Coolvetica"/>
              </a:rPr>
              <a:t>Artık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>
                <a:latin typeface="Coolvetica"/>
              </a:rPr>
              <a:t>Yasak </a:t>
            </a:r>
            <a:r xmlns:a="http://schemas.openxmlformats.org/drawingml/2006/main">
              <a:rPr lang="tr" sz="4000" dirty="0">
                <a:latin typeface="Coolvetica"/>
              </a:rPr>
              <a:t>' </a:t>
            </a:r>
            <a:r xmlns:a="http://schemas.openxmlformats.org/drawingml/2006/main">
              <a:rPr lang="tr" sz="4000" dirty="0" err="1">
                <a:latin typeface="Coolvetica"/>
              </a:rPr>
              <a:t>Değil</a:t>
            </a:r>
            <a:r xmlns:a="http://schemas.openxmlformats.org/drawingml/2006/main">
              <a:rPr lang="tr" sz="4000" dirty="0" err="1">
                <a:latin typeface="Coolvetica"/>
              </a:rPr>
              <a:t>​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C509DFE-5174-F208-3753-125F0649426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045BD5-DC33-08F2-3357-99EA583C552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CF9EAFB8-2E95-8599-418D-22D17B144C4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7757D524-38B1-D7FA-0CAB-04F496DBCCB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C5A19E-8C89-D01F-0386-845F9656336A}"/>
              </a:ext>
            </a:extLst>
          </p:cNvPr>
          <p:cNvSpPr txBox="1"/>
          <p:nvPr/>
        </p:nvSpPr>
        <p:spPr>
          <a:xfrm>
            <a:off x="504000" y="1127115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Tarihsel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yaklaşım </a:t>
            </a:r>
            <a:r xmlns:a="http://schemas.openxmlformats.org/drawingml/2006/main">
              <a:rPr lang="tr" sz="2400" dirty="0">
                <a:latin typeface="Coolvetica"/>
              </a:rPr>
              <a:t>: </a:t>
            </a:r>
            <a:r xmlns:a="http://schemas.openxmlformats.org/drawingml/2006/main">
              <a:rPr lang="tr" sz="2400" b="1" dirty="0">
                <a:latin typeface="Coolvetica"/>
              </a:rPr>
              <a:t>ED </a:t>
            </a:r>
            <a:r xmlns:a="http://schemas.openxmlformats.org/drawingml/2006/main">
              <a:rPr lang="tr" sz="2400" b="1" dirty="0" err="1">
                <a:latin typeface="Coolvetica"/>
              </a:rPr>
              <a:t>hastaları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sıklıkla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tümünün </a:t>
            </a:r>
            <a:r xmlns:a="http://schemas.openxmlformats.org/drawingml/2006/main">
              <a:rPr lang="tr" sz="2400" b="1" dirty="0">
                <a:latin typeface="Coolvetica"/>
              </a:rPr>
              <a:t>durdurulması </a:t>
            </a:r>
            <a:r xmlns:a="http://schemas.openxmlformats.org/drawingml/2006/main">
              <a:rPr lang="tr" sz="2400" b="1" dirty="0" err="1">
                <a:latin typeface="Coolvetica"/>
              </a:rPr>
              <a:t>tavsiye edildi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fiziksel </a:t>
            </a:r>
            <a:r xmlns:a="http://schemas.openxmlformats.org/drawingml/2006/main">
              <a:rPr lang="tr" sz="2400" b="1" dirty="0">
                <a:latin typeface="Coolvetica"/>
              </a:rPr>
              <a:t>aktivite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dirty="0" err="1">
                <a:latin typeface="Coolvetica"/>
              </a:rPr>
              <a:t>Akım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kanıt </a:t>
            </a:r>
            <a:r xmlns:a="http://schemas.openxmlformats.org/drawingml/2006/main">
              <a:rPr lang="tr" sz="2400" dirty="0">
                <a:latin typeface="Coolvetica"/>
              </a:rPr>
              <a:t>: </a:t>
            </a:r>
            <a:r xmlns:a="http://schemas.openxmlformats.org/drawingml/2006/main">
              <a:rPr lang="tr" sz="2400" b="1" dirty="0" err="1">
                <a:latin typeface="Coolvetica"/>
              </a:rPr>
              <a:t>kontrollü</a:t>
            </a:r>
            <a:r xmlns:a="http://schemas.openxmlformats.org/drawingml/2006/main">
              <a:rPr lang="tr" sz="2400" b="1" dirty="0">
                <a:latin typeface="Coolvetica"/>
              </a:rPr>
              <a:t> </a:t>
            </a:r>
            <a:r xmlns:a="http://schemas.openxmlformats.org/drawingml/2006/main">
              <a:rPr lang="tr" sz="2400" b="1" dirty="0" err="1">
                <a:latin typeface="Coolvetica"/>
              </a:rPr>
              <a:t>fiziksel aktivite güvenli ve </a:t>
            </a:r>
            <a:r xmlns:a="http://schemas.openxmlformats.org/drawingml/2006/main">
              <a:rPr lang="tr" sz="2400" b="1" dirty="0" err="1">
                <a:latin typeface="Coolvetica"/>
              </a:rPr>
              <a:t>faydalı </a:t>
            </a:r>
            <a:r xmlns:a="http://schemas.openxmlformats.org/drawingml/2006/main">
              <a:rPr lang="tr" sz="2400" b="1" dirty="0">
                <a:latin typeface="Coolvetica"/>
              </a:rPr>
              <a:t>olabilir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eğer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BT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dır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denetlenen </a:t>
            </a:r>
            <a:r xmlns:a="http://schemas.openxmlformats.org/drawingml/2006/main">
              <a:rPr lang="tr" sz="2400" dirty="0">
                <a:latin typeface="Coolvetica"/>
              </a:rPr>
              <a:t>ve </a:t>
            </a:r>
            <a:r xmlns:a="http://schemas.openxmlformats.org/drawingml/2006/main">
              <a:rPr lang="tr" sz="2400" dirty="0" err="1">
                <a:latin typeface="Coolvetica"/>
              </a:rPr>
              <a:t>kişiselleştirilmiş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beslenme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alım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dır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>
                <a:latin typeface="Coolvetica"/>
              </a:rPr>
              <a:t>Enerji </a:t>
            </a:r>
            <a:r xmlns:a="http://schemas.openxmlformats.org/drawingml/2006/main">
              <a:rPr lang="tr" sz="2400" dirty="0">
                <a:latin typeface="Coolvetica"/>
              </a:rPr>
              <a:t>taleplerini </a:t>
            </a:r>
            <a:r xmlns:a="http://schemas.openxmlformats.org/drawingml/2006/main">
              <a:rPr lang="tr" sz="2400" dirty="0">
                <a:latin typeface="Coolvetica"/>
              </a:rPr>
              <a:t>karşılayacak </a:t>
            </a:r>
            <a:r xmlns:a="http://schemas.openxmlformats.org/drawingml/2006/main">
              <a:rPr lang="tr" sz="2400" dirty="0" err="1">
                <a:latin typeface="Coolvetica"/>
              </a:rPr>
              <a:t>yeterlilikte </a:t>
            </a:r>
            <a:r xmlns:a="http://schemas.openxmlformats.org/drawingml/2006/main">
              <a:rPr lang="tr" sz="2400" dirty="0" err="1">
                <a:latin typeface="Coolvetica"/>
              </a:rPr>
              <a:t>psikolojik </a:t>
            </a:r>
            <a:r xmlns:a="http://schemas.openxmlformats.org/drawingml/2006/main">
              <a:rPr lang="tr" sz="2400" dirty="0">
                <a:latin typeface="Coolvetica"/>
              </a:rPr>
              <a:t>destek </a:t>
            </a:r>
            <a:r xmlns:a="http://schemas.openxmlformats.org/drawingml/2006/main">
              <a:rPr lang="tr" sz="2400" dirty="0" err="1">
                <a:latin typeface="Coolvetica"/>
              </a:rPr>
              <a:t>mevcuttur</a:t>
            </a:r>
            <a:r xmlns:a="http://schemas.openxmlformats.org/drawingml/2006/main">
              <a:rPr lang="tr" sz="2400" dirty="0" err="1">
                <a:latin typeface="Coolvetica"/>
              </a:rPr>
              <a:t>​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tr" sz="2400" b="1" dirty="0">
                <a:latin typeface="Coolvetica"/>
              </a:rPr>
              <a:t>Faydaları </a:t>
            </a:r>
            <a:r xmlns:a="http://schemas.openxmlformats.org/drawingml/2006/main">
              <a:rPr lang="tr" sz="2400" dirty="0">
                <a:latin typeface="Coolvetica"/>
              </a:rPr>
              <a:t>: </a:t>
            </a:r>
            <a:r xmlns:a="http://schemas.openxmlformats.org/drawingml/2006/main">
              <a:rPr lang="tr" sz="2400" dirty="0" err="1">
                <a:latin typeface="Coolvetica"/>
              </a:rPr>
              <a:t>Zihinsel </a:t>
            </a:r>
            <a:r xmlns:a="http://schemas.openxmlformats.org/drawingml/2006/main">
              <a:rPr lang="tr" sz="2400" dirty="0">
                <a:latin typeface="Coolvetica"/>
              </a:rPr>
              <a:t>sağlığı ve ruh hali </a:t>
            </a:r>
            <a:r xmlns:a="http://schemas.openxmlformats.org/drawingml/2006/main">
              <a:rPr lang="tr" sz="2400" dirty="0" err="1">
                <a:latin typeface="Coolvetica"/>
              </a:rPr>
              <a:t>düzenlemesini destekler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>
                <a:latin typeface="Coolvetica"/>
              </a:rPr>
              <a:t>kas kütlesini ve </a:t>
            </a:r>
            <a:r xmlns:a="http://schemas.openxmlformats.org/drawingml/2006/main">
              <a:rPr lang="tr" sz="2400" dirty="0" err="1">
                <a:latin typeface="Coolvetica"/>
              </a:rPr>
              <a:t>işlevselliği </a:t>
            </a:r>
            <a:r xmlns:a="http://schemas.openxmlformats.org/drawingml/2006/main">
              <a:rPr lang="tr" sz="2400" dirty="0" err="1">
                <a:latin typeface="Coolvetica"/>
              </a:rPr>
              <a:t>korur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kapasite </a:t>
            </a:r>
            <a:r xmlns:a="http://schemas.openxmlformats.org/drawingml/2006/main">
              <a:rPr lang="tr" sz="2400" dirty="0">
                <a:latin typeface="Coolvetica"/>
              </a:rPr>
              <a:t>, </a:t>
            </a:r>
            <a:r xmlns:a="http://schemas.openxmlformats.org/drawingml/2006/main">
              <a:rPr lang="tr" sz="2400" dirty="0" err="1">
                <a:latin typeface="Coolvetica"/>
              </a:rPr>
              <a:t>teşvik eder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kademeli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yeniden entegrasyon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içine</a:t>
            </a:r>
            <a:r xmlns:a="http://schemas.openxmlformats.org/drawingml/2006/main">
              <a:rPr lang="tr" sz="2400" dirty="0">
                <a:latin typeface="Coolvetica"/>
              </a:rPr>
              <a:t> </a:t>
            </a:r>
            <a:r xmlns:a="http://schemas.openxmlformats.org/drawingml/2006/main">
              <a:rPr lang="tr" sz="2400" dirty="0" err="1">
                <a:latin typeface="Coolvetica"/>
              </a:rPr>
              <a:t>normal </a:t>
            </a:r>
            <a:r xmlns:a="http://schemas.openxmlformats.org/drawingml/2006/main">
              <a:rPr lang="tr" sz="2400" dirty="0">
                <a:latin typeface="Coolvetica"/>
              </a:rPr>
              <a:t>yaşam tarzı kalıpları</a:t>
            </a:r>
          </a:p>
        </p:txBody>
      </p:sp>
    </p:spTree>
    <p:extLst>
      <p:ext uri="{BB962C8B-B14F-4D97-AF65-F5344CB8AC3E}">
        <p14:creationId xmlns:p14="http://schemas.microsoft.com/office/powerpoint/2010/main" val="757614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5287</TotalTime>
  <Words>1278</Words>
  <Application>Microsoft Office PowerPoint</Application>
  <PresentationFormat>Personalizzato</PresentationFormat>
  <Paragraphs>161</Paragraphs>
  <Slides>22</Slides>
  <Notes>22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0" baseType="lpstr">
      <vt:lpstr>Aptos</vt:lpstr>
      <vt:lpstr>Arial</vt:lpstr>
      <vt:lpstr>Coolvetica</vt:lpstr>
      <vt:lpstr>Helvetica</vt:lpstr>
      <vt:lpstr>Symbol</vt:lpstr>
      <vt:lpstr>Times New Roman</vt:lpstr>
      <vt:lpstr>Wingdings</vt:lpstr>
      <vt:lpstr>Office</vt:lpstr>
      <vt:lpstr>Presentazione standard di PowerPoint</vt:lpstr>
      <vt:lpstr>Learning Objectives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Why Exercise Is No Longer ‘Forbidden’</vt:lpstr>
      <vt:lpstr>Why Exercise Is No Longer ‘Forbidden’</vt:lpstr>
      <vt:lpstr>Why Exercise Is No Longer ‘Forbidden’</vt:lpstr>
      <vt:lpstr>Why Exercise Is No Longer ‘Forbidden’</vt:lpstr>
      <vt:lpstr>How Exercise Is Now Managed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Multidisciplinary Approach in Sport Teams</vt:lpstr>
      <vt:lpstr>Emerging Tools and Strategies</vt:lpstr>
      <vt:lpstr>Key Takeaways</vt:lpstr>
      <vt:lpstr>Download the bibliography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346</cp:revision>
  <dcterms:created xsi:type="dcterms:W3CDTF">2025-02-21T17:30:07Z</dcterms:created>
  <dcterms:modified xsi:type="dcterms:W3CDTF">2025-10-01T21:28:46Z</dcterms:modified>
  <dc:language>en-US</dc:language>
</cp:coreProperties>
</file>